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  <p:sldMasterId id="2147483961" r:id="rId2"/>
  </p:sldMasterIdLst>
  <p:notesMasterIdLst>
    <p:notesMasterId r:id="rId26"/>
  </p:notesMasterIdLst>
  <p:handoutMasterIdLst>
    <p:handoutMasterId r:id="rId27"/>
  </p:handoutMasterIdLst>
  <p:sldIdLst>
    <p:sldId id="260" r:id="rId3"/>
    <p:sldId id="1386" r:id="rId4"/>
    <p:sldId id="1366" r:id="rId5"/>
    <p:sldId id="1365" r:id="rId6"/>
    <p:sldId id="1367" r:id="rId7"/>
    <p:sldId id="1368" r:id="rId8"/>
    <p:sldId id="1369" r:id="rId9"/>
    <p:sldId id="1370" r:id="rId10"/>
    <p:sldId id="1371" r:id="rId11"/>
    <p:sldId id="1372" r:id="rId12"/>
    <p:sldId id="1385" r:id="rId13"/>
    <p:sldId id="1374" r:id="rId14"/>
    <p:sldId id="1375" r:id="rId15"/>
    <p:sldId id="1376" r:id="rId16"/>
    <p:sldId id="1377" r:id="rId17"/>
    <p:sldId id="1378" r:id="rId18"/>
    <p:sldId id="1388" r:id="rId19"/>
    <p:sldId id="1387" r:id="rId20"/>
    <p:sldId id="1380" r:id="rId21"/>
    <p:sldId id="1381" r:id="rId22"/>
    <p:sldId id="1382" r:id="rId23"/>
    <p:sldId id="1383" r:id="rId24"/>
    <p:sldId id="1030" r:id="rId25"/>
  </p:sldIdLst>
  <p:sldSz cx="9144000" cy="5143500" type="screen16x9"/>
  <p:notesSz cx="6858000" cy="9144000"/>
  <p:custDataLst>
    <p:tags r:id="rId28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0">
          <p15:clr>
            <a:srgbClr val="A4A3A4"/>
          </p15:clr>
        </p15:guide>
        <p15:guide id="2" orient="horz" pos="2987">
          <p15:clr>
            <a:srgbClr val="A4A3A4"/>
          </p15:clr>
        </p15:guide>
        <p15:guide id="3" orient="horz" pos="970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pos="3037">
          <p15:clr>
            <a:srgbClr val="A4A3A4"/>
          </p15:clr>
        </p15:guide>
        <p15:guide id="7" pos="609">
          <p15:clr>
            <a:srgbClr val="A4A3A4"/>
          </p15:clr>
        </p15:guide>
        <p15:guide id="8" pos="2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05386"/>
    <a:srgbClr val="3C8C93"/>
    <a:srgbClr val="FF6600"/>
    <a:srgbClr val="00CC00"/>
    <a:srgbClr val="000000"/>
    <a:srgbClr val="FF9966"/>
    <a:srgbClr val="9ED3D7"/>
    <a:srgbClr val="FFCC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4" autoAdjust="0"/>
    <p:restoredTop sz="92440" autoAdjust="0"/>
  </p:normalViewPr>
  <p:slideViewPr>
    <p:cSldViewPr snapToGrid="0">
      <p:cViewPr>
        <p:scale>
          <a:sx n="125" d="100"/>
          <a:sy n="125" d="100"/>
        </p:scale>
        <p:origin x="1158" y="528"/>
      </p:cViewPr>
      <p:guideLst>
        <p:guide orient="horz" pos="520"/>
        <p:guide orient="horz" pos="2987"/>
        <p:guide orient="horz" pos="970"/>
        <p:guide orient="horz" pos="336"/>
        <p:guide orient="horz" pos="703"/>
        <p:guide pos="3037"/>
        <p:guide pos="609"/>
        <p:guide pos="291"/>
      </p:guideLst>
    </p:cSldViewPr>
  </p:slideViewPr>
  <p:outlineViewPr>
    <p:cViewPr>
      <p:scale>
        <a:sx n="33" d="100"/>
        <a:sy n="33" d="100"/>
      </p:scale>
      <p:origin x="216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1832"/>
    </p:cViewPr>
  </p:sorterViewPr>
  <p:notesViewPr>
    <p:cSldViewPr snapToGrid="0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 dirty="0">
              <a:latin typeface="Arial Narrow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 dirty="0">
              <a:latin typeface="Arial Narrow" pitchFamily="34" charset="0"/>
            </a:endParaRP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 dirty="0">
              <a:latin typeface="Arial Narrow" pitchFamily="34" charset="0"/>
            </a:endParaRP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4FFE88B-96CE-425D-A136-A81EA9967232}" type="slidenum">
              <a:rPr lang="fr-FR">
                <a:latin typeface="Arial Narrow" pitchFamily="34" charset="0"/>
              </a:rPr>
              <a:pPr>
                <a:defRPr/>
              </a:pPr>
              <a:t>‹#›</a:t>
            </a:fld>
            <a:endParaRPr lang="fr-FR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26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 Narrow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 smtClean="0"/>
              <a:t>Cliquez pour modifier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 Narrow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itchFamily="34" charset="0"/>
                <a:cs typeface="Arial" charset="0"/>
              </a:defRPr>
            </a:lvl1pPr>
          </a:lstStyle>
          <a:p>
            <a:pPr>
              <a:defRPr/>
            </a:pPr>
            <a:fld id="{8D0ACAE1-8E94-4BED-B11E-95251F4C9C07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748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597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0ACAE1-8E94-4BED-B11E-95251F4C9C07}" type="slidenum">
              <a:rPr lang="fr-FR" smtClean="0"/>
              <a:pPr>
                <a:defRPr/>
              </a:pPr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9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0ACAE1-8E94-4BED-B11E-95251F4C9C07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91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1" i="0" kern="1200" spc="0" baseline="0" noProof="0" dirty="0" smtClean="0">
                <a:solidFill>
                  <a:srgbClr val="005386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cs typeface="Century Gothic" panose="020B0502020202020204" pitchFamily="34" charset="0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198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="0" kern="900" spc="0" baseline="0">
                <a:solidFill>
                  <a:srgbClr val="005386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3" name="Picture 2" descr="3DS_2014_Compass_Blue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880684"/>
            <a:ext cx="2994716" cy="345833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565237"/>
            <a:ext cx="9144000" cy="578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448" y="4734624"/>
            <a:ext cx="2667000" cy="2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0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FWE3DSNEWBLU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926" y="550803"/>
            <a:ext cx="4474464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9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Corp Template_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2"/>
            <a:ext cx="9144000" cy="4577715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4285"/>
            <a:ext cx="9144000" cy="456342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Group 105"/>
          <p:cNvGrpSpPr/>
          <p:nvPr userDrawn="1"/>
        </p:nvGrpSpPr>
        <p:grpSpPr>
          <a:xfrm rot="16200000">
            <a:off x="145357" y="482288"/>
            <a:ext cx="383327" cy="67506"/>
            <a:chOff x="2013527" y="1616364"/>
            <a:chExt cx="576928" cy="101600"/>
          </a:xfrm>
        </p:grpSpPr>
        <p:sp>
          <p:nvSpPr>
            <p:cNvPr id="5" name="Oval 106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7" name="Oval 107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Oval 108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9" name="Oval 109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10" name="Oval 110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69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1000" y="4552950"/>
            <a:ext cx="8763000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accent1"/>
              </a:gs>
              <a:gs pos="24000">
                <a:srgbClr val="FFFFFF"/>
              </a:gs>
              <a:gs pos="71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5798" y="230156"/>
            <a:ext cx="7920880" cy="374073"/>
          </a:xfrm>
        </p:spPr>
        <p:txBody>
          <a:bodyPr/>
          <a:lstStyle>
            <a:lvl1pPr>
              <a:defRPr sz="2000" b="1"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4733925"/>
            <a:ext cx="10668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47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863588" y="1280160"/>
            <a:ext cx="7776864" cy="31432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842963"/>
            <a:ext cx="7848650" cy="345253"/>
          </a:xfrm>
        </p:spPr>
        <p:txBody>
          <a:bodyPr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23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650320" y="11316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2412320" y="1131670"/>
            <a:ext cx="5040000" cy="360000"/>
          </a:xfrm>
          <a:solidFill>
            <a:srgbClr val="005386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First item </a:t>
            </a:r>
            <a:r>
              <a:rPr lang="zh-CN" altLang="en-US" noProof="0" dirty="0" smtClean="0"/>
              <a:t>第一</a:t>
            </a:r>
            <a:endParaRPr lang="en-US" noProof="0" dirty="0"/>
          </a:p>
        </p:txBody>
      </p:sp>
      <p:sp>
        <p:nvSpPr>
          <p:cNvPr id="5" name="Espace réservé du texte 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650320" y="1668708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2412320" y="1668708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dirty="0" smtClean="0"/>
              <a:t>Second item </a:t>
            </a:r>
            <a:r>
              <a:rPr lang="zh-CN" altLang="en-US" noProof="0" dirty="0" smtClean="0"/>
              <a:t>第二</a:t>
            </a:r>
            <a:endParaRPr lang="en-US" noProof="0" dirty="0"/>
          </a:p>
        </p:txBody>
      </p:sp>
      <p:sp>
        <p:nvSpPr>
          <p:cNvPr id="7" name="Espace réservé du texte 3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650320" y="221175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2412320" y="221175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9" name="Espace réservé du texte 3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650320" y="275181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2412320" y="275181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1" name="Espace réservé du texte 3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650320" y="32918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2412320" y="329187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3" name="Espace réservé du texte 3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1650320" y="383193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2412320" y="383193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784598" y="223745"/>
            <a:ext cx="7884654" cy="374073"/>
          </a:xfrm>
        </p:spPr>
        <p:txBody>
          <a:bodyPr/>
          <a:lstStyle>
            <a:lvl1pPr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1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212199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Corp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 © </a:t>
            </a:r>
            <a:r>
              <a:rPr lang="en-US" sz="600" dirty="0" err="1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dirty="0" err="1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 | Confidential Information | </a:t>
            </a:r>
            <a:fld id="{7932CEB9-7706-4840-A8AE-48D24CB336EF}" type="datetimeFigureOut">
              <a:rPr lang="en-US" sz="600" smtClean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4/26/2017</a:t>
            </a:fld>
            <a:r>
              <a:rPr lang="en-US" sz="600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 | ref.: 3DS_Document_2015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0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head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1426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69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3F7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j-ea"/>
                <a:cs typeface="Century Gothic" panose="020B0502020202020204" pitchFamily="34" charset="0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4/26/2017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3DS_Document_2014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880684"/>
            <a:ext cx="2994715" cy="34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0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129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53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842963"/>
            <a:ext cx="7848650" cy="345253"/>
          </a:xfrm>
        </p:spPr>
        <p:txBody>
          <a:bodyPr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42070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863588" y="951570"/>
            <a:ext cx="7776864" cy="347184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6398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000" y="180000"/>
            <a:ext cx="7452000" cy="36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34704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166" y="392849"/>
            <a:ext cx="8458200" cy="342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1001713" y="745808"/>
            <a:ext cx="6513512" cy="33718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0"/>
            </a:lvl1pPr>
          </a:lstStyle>
          <a:p>
            <a:pPr lvl="0"/>
            <a:r>
              <a:rPr lang="en-GB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79780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rp Template_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2"/>
            <a:ext cx="9144000" cy="457771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-2"/>
            <a:ext cx="9144000" cy="456342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9152" fontAlgn="auto">
              <a:spcBef>
                <a:spcPts val="0"/>
              </a:spcBef>
              <a:spcAft>
                <a:spcPts val="0"/>
              </a:spcAft>
            </a:pPr>
            <a:endParaRPr lang="zh-CN" altLang="en-US" sz="1700">
              <a:solidFill>
                <a:prstClr val="white"/>
              </a:solidFill>
            </a:endParaRPr>
          </a:p>
        </p:txBody>
      </p:sp>
      <p:grpSp>
        <p:nvGrpSpPr>
          <p:cNvPr id="7" name="Group 105"/>
          <p:cNvGrpSpPr/>
          <p:nvPr userDrawn="1"/>
        </p:nvGrpSpPr>
        <p:grpSpPr>
          <a:xfrm rot="16200000">
            <a:off x="145357" y="482288"/>
            <a:ext cx="383327" cy="67506"/>
            <a:chOff x="2013527" y="1616364"/>
            <a:chExt cx="576928" cy="101600"/>
          </a:xfrm>
        </p:grpSpPr>
        <p:sp>
          <p:nvSpPr>
            <p:cNvPr id="8" name="Oval 106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  <p:sp>
          <p:nvSpPr>
            <p:cNvPr id="9" name="Oval 107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  <p:sp>
          <p:nvSpPr>
            <p:cNvPr id="10" name="Oval 108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  <p:sp>
          <p:nvSpPr>
            <p:cNvPr id="11" name="Oval 109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  <p:sp>
          <p:nvSpPr>
            <p:cNvPr id="12" name="Oval 110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641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9134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755798" y="597818"/>
            <a:ext cx="7913454" cy="3846140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80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S_L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863603" y="879562"/>
            <a:ext cx="7777163" cy="3564396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baseline="0">
                <a:latin typeface="Arial Narrow" pitchFamily="34" charset="0"/>
                <a:ea typeface="黑体" pitchFamily="49" charset="-122"/>
              </a:defRPr>
            </a:lvl1pPr>
            <a:lvl2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 Narrow" pitchFamily="34" charset="0"/>
              <a:buChar char="−"/>
              <a:defRPr baseline="0">
                <a:latin typeface="Arial Narrow" pitchFamily="34" charset="0"/>
                <a:ea typeface="黑体" pitchFamily="49" charset="-122"/>
              </a:defRPr>
            </a:lvl2pPr>
            <a:lvl3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baseline="0">
                <a:latin typeface="Arial Narrow" pitchFamily="34" charset="0"/>
                <a:ea typeface="黑体" pitchFamily="49" charset="-122"/>
              </a:defRPr>
            </a:lvl3pPr>
            <a:lvl4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 Narrow" pitchFamily="34" charset="0"/>
              <a:buChar char="−"/>
              <a:defRPr baseline="0">
                <a:latin typeface="Arial Narrow" pitchFamily="34" charset="0"/>
                <a:ea typeface="黑体" pitchFamily="49" charset="-122"/>
              </a:defRPr>
            </a:lvl4pPr>
            <a:lvl5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baseline="0">
                <a:latin typeface="Arial Narrow" pitchFamily="34" charset="0"/>
                <a:ea typeface="黑体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46575" y="366506"/>
            <a:ext cx="7920880" cy="374073"/>
          </a:xfrm>
        </p:spPr>
        <p:txBody>
          <a:bodyPr/>
          <a:lstStyle>
            <a:lvl1pPr>
              <a:defRPr baseline="0">
                <a:latin typeface="Arial Narrow" pitchFamily="34" charset="0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62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FWE3DSNEWBLU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926" y="550803"/>
            <a:ext cx="4474464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51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650320" y="11316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1</a:t>
            </a:r>
            <a:endParaRPr lang="en-US" noProof="0" dirty="0"/>
          </a:p>
        </p:txBody>
      </p:sp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2412320" y="1131670"/>
            <a:ext cx="5040000" cy="360000"/>
          </a:xfrm>
          <a:solidFill>
            <a:srgbClr val="005386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First item </a:t>
            </a:r>
            <a:r>
              <a:rPr lang="zh-CN" altLang="en-US" noProof="0" dirty="0" smtClean="0"/>
              <a:t>第一</a:t>
            </a:r>
            <a:endParaRPr lang="en-US" noProof="0" dirty="0"/>
          </a:p>
        </p:txBody>
      </p:sp>
      <p:sp>
        <p:nvSpPr>
          <p:cNvPr id="5" name="Espace réservé du texte 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650320" y="1668708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2</a:t>
            </a:r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2412320" y="1668708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dirty="0" smtClean="0"/>
              <a:t>Second item </a:t>
            </a:r>
            <a:r>
              <a:rPr lang="zh-CN" altLang="en-US" noProof="0" dirty="0" smtClean="0"/>
              <a:t>第二</a:t>
            </a:r>
            <a:endParaRPr lang="en-US" noProof="0" dirty="0"/>
          </a:p>
        </p:txBody>
      </p:sp>
      <p:sp>
        <p:nvSpPr>
          <p:cNvPr id="7" name="Espace réservé du texte 3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650320" y="221175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3</a:t>
            </a:r>
            <a:endParaRPr lang="en-US" noProof="0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2412320" y="221175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9" name="Espace réservé du texte 3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650320" y="275181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4</a:t>
            </a:r>
            <a:endParaRPr lang="en-US" noProof="0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2412320" y="275181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1" name="Espace réservé du texte 3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650320" y="32918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5</a:t>
            </a:r>
            <a:endParaRPr lang="en-US" noProof="0" dirty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2412320" y="329187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3" name="Espace réservé du texte 3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1650320" y="383193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6</a:t>
            </a:r>
            <a:endParaRPr lang="en-US" noProof="0" dirty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2412320" y="383193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784598" y="223745"/>
            <a:ext cx="78846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9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604541"/>
            <a:ext cx="7884654" cy="334994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sz="1600"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55798" y="945672"/>
            <a:ext cx="7884965" cy="3504423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8846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6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9134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755798" y="597818"/>
            <a:ext cx="7913454" cy="3846140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0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604541"/>
            <a:ext cx="7884654" cy="334994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sz="1600"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8846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44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9134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15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743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7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Title:</a:t>
            </a:r>
            <a:r>
              <a:rPr lang="zh-CN" altLang="en-US" noProof="0" dirty="0" smtClean="0"/>
              <a:t>标题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572" y="735820"/>
            <a:ext cx="7920880" cy="3664117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styles: </a:t>
            </a:r>
            <a:r>
              <a:rPr lang="zh-CN" altLang="en-US" dirty="0" smtClean="0"/>
              <a:t>一级</a:t>
            </a:r>
            <a:endParaRPr lang="en-US" dirty="0" smtClean="0"/>
          </a:p>
          <a:p>
            <a:pPr lvl="1"/>
            <a:r>
              <a:rPr lang="en-US" dirty="0" smtClean="0"/>
              <a:t>Second level: </a:t>
            </a:r>
            <a:r>
              <a:rPr lang="zh-CN" altLang="en-US" dirty="0" smtClean="0"/>
              <a:t>二级</a:t>
            </a:r>
            <a:endParaRPr lang="en-US" dirty="0" smtClean="0"/>
          </a:p>
          <a:p>
            <a:pPr lvl="2"/>
            <a:r>
              <a:rPr lang="en-US" dirty="0" smtClean="0"/>
              <a:t>Third level: </a:t>
            </a:r>
            <a:r>
              <a:rPr lang="zh-CN" altLang="en-US" dirty="0" smtClean="0"/>
              <a:t>三级</a:t>
            </a:r>
            <a:endParaRPr lang="en-US" dirty="0" smtClean="0"/>
          </a:p>
          <a:p>
            <a:pPr lvl="3"/>
            <a:r>
              <a:rPr lang="en-US" dirty="0" smtClean="0"/>
              <a:t>Fourth level: </a:t>
            </a:r>
            <a:r>
              <a:rPr lang="zh-CN" altLang="en-US" dirty="0" smtClean="0"/>
              <a:t>四级</a:t>
            </a:r>
            <a:endParaRPr lang="en-US" dirty="0" smtClean="0"/>
          </a:p>
          <a:p>
            <a:pPr lvl="4"/>
            <a:r>
              <a:rPr lang="en-US" dirty="0" smtClean="0"/>
              <a:t>Fifth level: </a:t>
            </a:r>
            <a:r>
              <a:rPr lang="zh-CN" altLang="en-US" dirty="0" smtClean="0"/>
              <a:t>五级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30008" y="4552950"/>
            <a:ext cx="8813991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B3F77"/>
              </a:gs>
              <a:gs pos="24000">
                <a:srgbClr val="FFFFFF"/>
              </a:gs>
              <a:gs pos="71000">
                <a:srgbClr val="0B3F77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791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4727909"/>
            <a:ext cx="2666990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13" r:id="rId2"/>
    <p:sldLayoutId id="2147483923" r:id="rId3"/>
    <p:sldLayoutId id="2147483906" r:id="rId4"/>
    <p:sldLayoutId id="2147483907" r:id="rId5"/>
    <p:sldLayoutId id="2147483916" r:id="rId6"/>
    <p:sldLayoutId id="2147483910" r:id="rId7"/>
    <p:sldLayoutId id="2147483911" r:id="rId8"/>
    <p:sldLayoutId id="2147483924" r:id="rId9"/>
    <p:sldLayoutId id="2147483912" r:id="rId10"/>
    <p:sldLayoutId id="2147483948" r:id="rId11"/>
    <p:sldLayoutId id="2147483949" r:id="rId12"/>
    <p:sldLayoutId id="2147483952" r:id="rId13"/>
    <p:sldLayoutId id="2147483955" r:id="rId14"/>
    <p:sldLayoutId id="2147483956" r:id="rId15"/>
    <p:sldLayoutId id="2147483986" r:id="rId16"/>
  </p:sldLayoutIdLst>
  <p:timing>
    <p:tnLst>
      <p:par>
        <p:cTn id="1" dur="indefinite" restart="never" nodeType="tmRoot"/>
      </p:par>
    </p:tnLst>
  </p:timing>
  <p:txStyles>
    <p:titleStyle>
      <a:lvl1pPr algn="l" defTabSz="879152" rtl="0" eaLnBrk="1" latinLnBrk="0" hangingPunct="1">
        <a:spcBef>
          <a:spcPct val="0"/>
        </a:spcBef>
        <a:buNone/>
        <a:defRPr lang="en-US" sz="2000" b="1" i="0" kern="1200" spc="0" baseline="0" noProof="0" dirty="0">
          <a:solidFill>
            <a:srgbClr val="005386"/>
          </a:solidFill>
          <a:effectLst/>
          <a:latin typeface="Century Gothic" pitchFamily="34" charset="0"/>
          <a:ea typeface="微软雅黑" pitchFamily="34" charset="-122"/>
          <a:cs typeface="Century Gothic" pitchFamily="34" charset="0"/>
        </a:defRPr>
      </a:lvl1pPr>
    </p:titleStyle>
    <p:bodyStyle>
      <a:lvl1pPr marL="252000" indent="-252000" algn="l" defTabSz="879152" rtl="0" eaLnBrk="1" latinLnBrk="0" hangingPunct="1">
        <a:lnSpc>
          <a:spcPct val="100000"/>
        </a:lnSpc>
        <a:spcBef>
          <a:spcPts val="800"/>
        </a:spcBef>
        <a:buSzPct val="100000"/>
        <a:buFontTx/>
        <a:buBlip>
          <a:blip r:embed="rId19"/>
        </a:buBlip>
        <a:defRPr sz="2000" b="0" i="0" kern="900" spc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1pPr>
      <a:lvl2pPr marL="504000" marR="0" indent="-234000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Blip>
          <a:blip r:embed="rId20"/>
        </a:buBlip>
        <a:tabLst/>
        <a:defRPr sz="1800" b="0" i="0" kern="900" spc="0" baseline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2pPr>
      <a:lvl3pPr marL="756000" marR="0" indent="-21600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90000"/>
        <a:buFontTx/>
        <a:buBlip>
          <a:blip r:embed="rId19"/>
        </a:buBlip>
        <a:tabLst/>
        <a:defRPr sz="1600" b="0" i="0" kern="900" spc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3pPr>
      <a:lvl4pPr marL="972000" indent="-180000" algn="l" defTabSz="879152" rtl="0" eaLnBrk="1" latinLnBrk="0" hangingPunct="1">
        <a:lnSpc>
          <a:spcPct val="100000"/>
        </a:lnSpc>
        <a:spcBef>
          <a:spcPts val="400"/>
        </a:spcBef>
        <a:buSzPct val="90000"/>
        <a:buFontTx/>
        <a:buBlip>
          <a:blip r:embed="rId20"/>
        </a:buBlip>
        <a:defRPr sz="1400" b="0" i="0" kern="900" spc="-7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4pPr>
      <a:lvl5pPr marL="1080000" indent="0" algn="l" defTabSz="879152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9152" fontAlgn="auto">
              <a:spcBef>
                <a:spcPts val="0"/>
              </a:spcBef>
              <a:spcAft>
                <a:spcPts val="0"/>
              </a:spcAft>
            </a:pPr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Main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noProof="0" dirty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algn="ctr" defTabSz="879152" fontAlgn="auto">
              <a:spcBef>
                <a:spcPts val="0"/>
              </a:spcBef>
              <a:spcAft>
                <a:spcPts val="0"/>
              </a:spcAft>
              <a:defRPr/>
            </a:pPr>
            <a:fld id="{77E95206-EC0C-43EF-8E7D-2BA7BDFE308A}" type="slidenum">
              <a:rPr lang="en-US" sz="900" smtClean="0">
                <a:solidFill>
                  <a:srgbClr val="005386"/>
                </a:solidFill>
              </a:rPr>
              <a:pPr algn="ctr" defTabSz="87915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rgbClr val="00538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80" r:id="rId13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169920" y="271113"/>
            <a:ext cx="5792669" cy="14403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使用培训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成本管制组窗口附加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>
                <a:solidFill>
                  <a:srgbClr val="FF6600"/>
                </a:solidFill>
              </a:rPr>
              <a:t>东南汽车</a:t>
            </a:r>
            <a:r>
              <a:rPr lang="zh-CN" altLang="en-US" sz="2400" dirty="0">
                <a:solidFill>
                  <a:srgbClr val="FF6600"/>
                </a:solidFill>
              </a:rPr>
              <a:t>项</a:t>
            </a:r>
            <a:r>
              <a:rPr lang="zh-CN" altLang="en-US" sz="2400" dirty="0" smtClean="0">
                <a:solidFill>
                  <a:srgbClr val="FF6600"/>
                </a:solidFill>
              </a:rPr>
              <a:t>目管理系统</a:t>
            </a:r>
            <a:endParaRPr lang="en-US" sz="2400" b="1" dirty="0">
              <a:solidFill>
                <a:srgbClr val="FF66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28" y="182815"/>
            <a:ext cx="1960596" cy="402656"/>
          </a:xfrm>
          <a:prstGeom prst="rect">
            <a:avLst/>
          </a:prstGeom>
        </p:spPr>
      </p:pic>
      <p:pic>
        <p:nvPicPr>
          <p:cNvPr id="6" name="图片 5" descr="RP new logo-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0247" y="4767339"/>
            <a:ext cx="1083014" cy="26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/>
              <a:t>1.2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投资开放、投资冻结</a:t>
            </a:r>
          </a:p>
        </p:txBody>
      </p:sp>
      <p:sp>
        <p:nvSpPr>
          <p:cNvPr id="3" name="标题 4"/>
          <p:cNvSpPr txBox="1">
            <a:spLocks/>
          </p:cNvSpPr>
          <p:nvPr/>
        </p:nvSpPr>
        <p:spPr>
          <a:xfrm>
            <a:off x="332009" y="545378"/>
            <a:ext cx="2234407" cy="41131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投资冻结步骤：</a:t>
            </a:r>
            <a:endParaRPr lang="en-US" altLang="zh-CN" sz="1600" b="0" dirty="0" smtClean="0">
              <a:solidFill>
                <a:srgbClr val="0070C0"/>
              </a:solidFill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1010719"/>
            <a:ext cx="4932322" cy="563355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① 全选或者部分选择投资项，点击投资冻结命令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4485996" y="2336799"/>
            <a:ext cx="4403278" cy="1811515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0" dirty="0" smtClean="0">
                <a:solidFill>
                  <a:srgbClr val="0070C0"/>
                </a:solidFill>
              </a:rPr>
              <a:t>注意：</a:t>
            </a:r>
            <a:endParaRPr lang="en-US" altLang="zh-CN" sz="1400" b="0" dirty="0" smtClean="0">
              <a:solidFill>
                <a:srgbClr val="0070C0"/>
              </a:solidFill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0" dirty="0" smtClean="0">
                <a:solidFill>
                  <a:srgbClr val="0070C0"/>
                </a:solidFill>
              </a:rPr>
              <a:t>1</a:t>
            </a:r>
            <a:r>
              <a:rPr lang="zh-CN" altLang="en-US" sz="1400" b="0" dirty="0" smtClean="0">
                <a:solidFill>
                  <a:srgbClr val="0070C0"/>
                </a:solidFill>
              </a:rPr>
              <a:t>、执行冻结命令后，投资金额会被复制到冻结金额中</a:t>
            </a:r>
            <a:endParaRPr lang="en-US" altLang="zh-CN" sz="1400" b="0" dirty="0" smtClean="0">
              <a:solidFill>
                <a:srgbClr val="0070C0"/>
              </a:solidFill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0" dirty="0" smtClean="0">
                <a:solidFill>
                  <a:srgbClr val="0070C0"/>
                </a:solidFill>
              </a:rPr>
              <a:t>2</a:t>
            </a:r>
            <a:r>
              <a:rPr lang="zh-CN" altLang="en-US" sz="1400" b="0" dirty="0" smtClean="0">
                <a:solidFill>
                  <a:srgbClr val="0070C0"/>
                </a:solidFill>
              </a:rPr>
              <a:t>、执行过投资冻结的投资项不会多次更新冻结金额</a:t>
            </a:r>
            <a:endParaRPr lang="en-US" altLang="zh-CN" sz="1400" b="0" dirty="0" smtClean="0">
              <a:solidFill>
                <a:srgbClr val="0070C0"/>
              </a:solidFill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0" dirty="0" smtClean="0">
                <a:solidFill>
                  <a:srgbClr val="0070C0"/>
                </a:solidFill>
              </a:rPr>
              <a:t>2</a:t>
            </a:r>
            <a:r>
              <a:rPr lang="zh-CN" altLang="en-US" sz="1400" b="0" dirty="0" smtClean="0">
                <a:solidFill>
                  <a:srgbClr val="0070C0"/>
                </a:solidFill>
              </a:rPr>
              <a:t>、对于全选冻结后的投资项，有后续增加的，应只选中增加的部分进行冻结</a:t>
            </a:r>
            <a:endParaRPr lang="zh-CN" altLang="en-US" sz="1400" b="0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6" y="1671381"/>
            <a:ext cx="3170474" cy="24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961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/>
              <a:t>1.3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投资反灌</a:t>
            </a:r>
          </a:p>
        </p:txBody>
      </p:sp>
      <p:sp>
        <p:nvSpPr>
          <p:cNvPr id="3" name="标题 4"/>
          <p:cNvSpPr txBox="1">
            <a:spLocks/>
          </p:cNvSpPr>
          <p:nvPr/>
        </p:nvSpPr>
        <p:spPr>
          <a:xfrm>
            <a:off x="332009" y="545378"/>
            <a:ext cx="2234407" cy="41131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投资反灌步骤：</a:t>
            </a:r>
            <a:endParaRPr lang="en-US" altLang="zh-CN" sz="1600" b="0" dirty="0" smtClean="0">
              <a:solidFill>
                <a:srgbClr val="0070C0"/>
              </a:solidFill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853906"/>
            <a:ext cx="4932322" cy="367471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① 切换到投资反灌视图中查看待反灌的费用申请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9" name="标题 4"/>
          <p:cNvSpPr txBox="1">
            <a:spLocks/>
          </p:cNvSpPr>
          <p:nvPr/>
        </p:nvSpPr>
        <p:spPr>
          <a:xfrm>
            <a:off x="332009" y="2289812"/>
            <a:ext cx="4932322" cy="367471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>
                <a:solidFill>
                  <a:srgbClr val="0070C0"/>
                </a:solidFill>
              </a:rPr>
              <a:t>②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选中待反灌费用申请，点击投资反灌命令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3" y="1181983"/>
            <a:ext cx="6133108" cy="1079086"/>
          </a:xfrm>
          <a:prstGeom prst="rect">
            <a:avLst/>
          </a:prstGeom>
        </p:spPr>
      </p:pic>
      <p:sp>
        <p:nvSpPr>
          <p:cNvPr id="10" name="标题 4"/>
          <p:cNvSpPr txBox="1">
            <a:spLocks/>
          </p:cNvSpPr>
          <p:nvPr/>
        </p:nvSpPr>
        <p:spPr>
          <a:xfrm>
            <a:off x="332009" y="2686026"/>
            <a:ext cx="3305997" cy="1087067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③ 点击搜索按钮，展开搜索出的投资树，找到需要关联的投资项，点击提交命令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58" y="2594122"/>
            <a:ext cx="5188146" cy="26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40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/>
              <a:t>1.3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投资反灌</a:t>
            </a: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11" y="736341"/>
            <a:ext cx="4507780" cy="367471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>
                <a:solidFill>
                  <a:srgbClr val="0070C0"/>
                </a:solidFill>
              </a:rPr>
              <a:t>④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反灌视图中被处理的费用申请会消失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9" name="标题 4"/>
          <p:cNvSpPr txBox="1">
            <a:spLocks/>
          </p:cNvSpPr>
          <p:nvPr/>
        </p:nvSpPr>
        <p:spPr>
          <a:xfrm>
            <a:off x="332011" y="2195700"/>
            <a:ext cx="4932322" cy="367471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⑤ 在被关联的投资项中可以看到该费用申请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66" y="1103812"/>
            <a:ext cx="4371211" cy="9998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66" y="2597944"/>
            <a:ext cx="4834647" cy="12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4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1.4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 smtClean="0"/>
              <a:t>投资基线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22853" b="23870"/>
          <a:stretch/>
        </p:blipFill>
        <p:spPr>
          <a:xfrm>
            <a:off x="3561714" y="86883"/>
            <a:ext cx="3108961" cy="1589517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143" y="545338"/>
            <a:ext cx="1285875" cy="786403"/>
          </a:xfrm>
          <a:prstGeom prst="rect">
            <a:avLst/>
          </a:prstGeom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87349" y="685800"/>
            <a:ext cx="2895601" cy="2677656"/>
          </a:xfrm>
          <a:prstGeom prst="rect">
            <a:avLst/>
          </a:prstGeom>
          <a:noFill/>
          <a:ln>
            <a:solidFill>
              <a:srgbClr val="006699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创建和查看投资基线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在投资界面点击</a:t>
            </a:r>
            <a:r>
              <a:rPr lang="en-US" altLang="zh-CN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创建投资基线</a:t>
            </a:r>
            <a:r>
              <a:rPr lang="en-US" altLang="zh-CN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命令，弹出提示，基线即创建完成；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在投资基线管理视图中，点击查看；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在弹出窗口中，查看已保存的基线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b="10898"/>
          <a:stretch/>
        </p:blipFill>
        <p:spPr>
          <a:xfrm>
            <a:off x="3561714" y="1792271"/>
            <a:ext cx="3805649" cy="281178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5737" y="257598"/>
            <a:ext cx="498863" cy="155152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295119" y="2316384"/>
            <a:ext cx="270782" cy="155152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13646" y="2645898"/>
            <a:ext cx="3682504" cy="1907051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949362" y="2160695"/>
            <a:ext cx="41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89659" y="133450"/>
            <a:ext cx="36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81397" y="2594796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>
            <a:stCxn id="12" idx="3"/>
            <a:endCxn id="4" idx="1"/>
          </p:cNvCxnSpPr>
          <p:nvPr/>
        </p:nvCxnSpPr>
        <p:spPr>
          <a:xfrm>
            <a:off x="5054600" y="335174"/>
            <a:ext cx="1896543" cy="603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97809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1.5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 smtClean="0"/>
              <a:t>投资报表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7349" y="685800"/>
            <a:ext cx="2895601" cy="3970318"/>
          </a:xfrm>
          <a:prstGeom prst="rect">
            <a:avLst/>
          </a:prstGeom>
          <a:noFill/>
          <a:ln>
            <a:solidFill>
              <a:srgbClr val="006699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在投资界面操作菜单中，提供命令：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生成组级投资明细报表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生成部级汇总报表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生成公司级汇总报表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在系统上选择组级投资，点击“生成组</a:t>
            </a:r>
            <a:r>
              <a:rPr lang="zh-CN" altLang="en-US" sz="140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级投资明细</a:t>
            </a: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报表”可生成投资组内的明细表；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选择部级，点击“</a:t>
            </a:r>
            <a:r>
              <a:rPr lang="zh-CN" altLang="en-US" sz="140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生成部级汇总</a:t>
            </a: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报表”可生成部级投资汇总；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不用选择，可直接点击“</a:t>
            </a:r>
            <a:r>
              <a:rPr lang="zh-CN" altLang="en-US" sz="1400" dirty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生成公司级汇总</a:t>
            </a:r>
            <a:r>
              <a:rPr lang="zh-CN" altLang="en-US" sz="1400" dirty="0" smtClean="0">
                <a:solidFill>
                  <a:srgbClr val="00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报表”，生成公司级投资汇总表。</a:t>
            </a:r>
            <a:endParaRPr lang="en-US" altLang="zh-CN" sz="1400" dirty="0" smtClean="0">
              <a:solidFill>
                <a:srgbClr val="0066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13" y="771568"/>
            <a:ext cx="5273675" cy="28098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03750" y="2997200"/>
            <a:ext cx="1079500" cy="450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5153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1.6  </a:t>
            </a:r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流程任务</a:t>
            </a:r>
            <a:r>
              <a:rPr lang="en-US" altLang="zh-CN" dirty="0"/>
              <a:t>(</a:t>
            </a:r>
            <a:r>
              <a:rPr lang="zh-CN" altLang="en-US" dirty="0"/>
              <a:t>处理投资调整单等</a:t>
            </a:r>
            <a:r>
              <a:rPr lang="en-US" altLang="zh-CN" dirty="0"/>
              <a:t>)</a:t>
            </a: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532957"/>
            <a:ext cx="5801002" cy="367471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① 在项目管理</a:t>
            </a:r>
            <a:r>
              <a:rPr lang="en-US" altLang="zh-CN" sz="1600" b="0" dirty="0" smtClean="0">
                <a:solidFill>
                  <a:srgbClr val="0070C0"/>
                </a:solidFill>
              </a:rPr>
              <a:t>-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流程任务中收到投资调整单的任务，点击该任务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9" name="标题 4"/>
          <p:cNvSpPr txBox="1">
            <a:spLocks/>
          </p:cNvSpPr>
          <p:nvPr/>
        </p:nvSpPr>
        <p:spPr>
          <a:xfrm>
            <a:off x="345060" y="2685612"/>
            <a:ext cx="2972906" cy="658479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>
                <a:solidFill>
                  <a:srgbClr val="0070C0"/>
                </a:solidFill>
              </a:rPr>
              <a:t>②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在打开的流程任务视图中，点击关联的单据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07" y="856653"/>
            <a:ext cx="5413717" cy="182895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585" y="2592977"/>
            <a:ext cx="5893415" cy="25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223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1.6  </a:t>
            </a:r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流程任务</a:t>
            </a:r>
            <a:r>
              <a:rPr lang="en-US" altLang="zh-CN" dirty="0"/>
              <a:t>(</a:t>
            </a:r>
            <a:r>
              <a:rPr lang="zh-CN" altLang="en-US" dirty="0"/>
              <a:t>处理投资调整单等</a:t>
            </a:r>
            <a:r>
              <a:rPr lang="en-US" altLang="zh-CN" dirty="0"/>
              <a:t>)</a:t>
            </a: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532957"/>
            <a:ext cx="5801002" cy="367471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>
                <a:solidFill>
                  <a:srgbClr val="0070C0"/>
                </a:solidFill>
              </a:rPr>
              <a:t>③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在打开的投资调整单中的受影响项中点击需要调整的投资项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9" name="标题 4"/>
          <p:cNvSpPr txBox="1">
            <a:spLocks/>
          </p:cNvSpPr>
          <p:nvPr/>
        </p:nvSpPr>
        <p:spPr>
          <a:xfrm>
            <a:off x="345059" y="2685612"/>
            <a:ext cx="5770519" cy="384159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r>
              <a:rPr lang="zh-CN" altLang="en-US" sz="1600" b="0" dirty="0" smtClean="0">
                <a:solidFill>
                  <a:srgbClr val="0070C0"/>
                </a:solidFill>
              </a:rPr>
              <a:t>④ 根据调整金额要求编辑</a:t>
            </a:r>
            <a:r>
              <a:rPr lang="zh-CN" altLang="en-US" sz="1600" b="0" dirty="0">
                <a:solidFill>
                  <a:srgbClr val="0070C0"/>
                </a:solidFill>
              </a:rPr>
              <a:t>该投资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项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32" y="900428"/>
            <a:ext cx="5548947" cy="17851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2" y="3069771"/>
            <a:ext cx="2601475" cy="19998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837" y="3069772"/>
            <a:ext cx="2767307" cy="19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798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1.7 </a:t>
            </a:r>
            <a:r>
              <a:rPr lang="zh-CN" altLang="en-US" dirty="0"/>
              <a:t>手工创建费用申请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495300" y="754380"/>
            <a:ext cx="3189922" cy="3950970"/>
          </a:xfrm>
          <a:prstGeom prst="rect">
            <a:avLst/>
          </a:prstGeom>
          <a:noFill/>
          <a:ln>
            <a:solidFill>
              <a:srgbClr val="005386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在两个界面可手工创建费用申请：</a:t>
            </a:r>
            <a:endParaRPr lang="en-US" altLang="zh-CN" sz="1400" dirty="0" smtClean="0">
              <a:solidFill>
                <a:srgbClr val="006699"/>
              </a:solidFill>
              <a:latin typeface="+mn-ea"/>
            </a:endParaRPr>
          </a:p>
          <a:p>
            <a:pPr marL="449263" lvl="1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待反灌费用申请（投资开放前）；</a:t>
            </a:r>
            <a:endParaRPr lang="en-US" altLang="zh-CN" sz="1400" dirty="0" smtClean="0">
              <a:solidFill>
                <a:srgbClr val="006699"/>
              </a:solidFill>
              <a:latin typeface="+mn-ea"/>
            </a:endParaRPr>
          </a:p>
          <a:p>
            <a:pPr marL="449263" lvl="1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投资项</a:t>
            </a:r>
            <a:r>
              <a:rPr lang="en-US" altLang="zh-CN" sz="1400" dirty="0" smtClean="0">
                <a:solidFill>
                  <a:srgbClr val="006699"/>
                </a:solidFill>
                <a:latin typeface="+mn-ea"/>
              </a:rPr>
              <a:t>--</a:t>
            </a: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费用申请界面（投资开放后）；</a:t>
            </a:r>
            <a:endParaRPr lang="en-US" altLang="zh-CN" sz="1400" dirty="0" smtClean="0">
              <a:solidFill>
                <a:srgbClr val="006699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点击</a:t>
            </a:r>
            <a:r>
              <a:rPr lang="en-US" altLang="zh-CN" sz="1400" dirty="0" smtClean="0">
                <a:solidFill>
                  <a:srgbClr val="006699"/>
                </a:solidFill>
                <a:latin typeface="+mn-ea"/>
              </a:rPr>
              <a:t>【</a:t>
            </a:r>
            <a:r>
              <a:rPr lang="zh-CN" altLang="en-US" sz="1400" dirty="0">
                <a:solidFill>
                  <a:srgbClr val="006699"/>
                </a:solidFill>
                <a:latin typeface="+mn-ea"/>
              </a:rPr>
              <a:t>新建费用申请</a:t>
            </a:r>
            <a:r>
              <a:rPr lang="en-US" altLang="zh-CN" sz="1400" dirty="0" smtClean="0">
                <a:solidFill>
                  <a:srgbClr val="006699"/>
                </a:solidFill>
                <a:latin typeface="+mn-ea"/>
              </a:rPr>
              <a:t>】</a:t>
            </a: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命令，弹出创建框；</a:t>
            </a:r>
            <a:endParaRPr lang="en-US" altLang="zh-CN" sz="1400" dirty="0" smtClean="0">
              <a:solidFill>
                <a:srgbClr val="006699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必须填写“费用申请单号”和“预算编号”属性值；</a:t>
            </a:r>
            <a:endParaRPr lang="en-US" altLang="zh-CN" sz="1400" dirty="0" smtClean="0">
              <a:solidFill>
                <a:srgbClr val="006699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点击</a:t>
            </a:r>
            <a:r>
              <a:rPr lang="en-US" altLang="zh-CN" sz="1400" dirty="0" smtClean="0">
                <a:solidFill>
                  <a:srgbClr val="006699"/>
                </a:solidFill>
                <a:latin typeface="+mn-ea"/>
              </a:rPr>
              <a:t>【</a:t>
            </a: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完成</a:t>
            </a:r>
            <a:r>
              <a:rPr lang="en-US" altLang="zh-CN" sz="1400" dirty="0" smtClean="0">
                <a:solidFill>
                  <a:srgbClr val="006699"/>
                </a:solidFill>
                <a:latin typeface="+mn-ea"/>
              </a:rPr>
              <a:t>】</a:t>
            </a: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，即创建完成。</a:t>
            </a:r>
            <a:endParaRPr lang="en-US" altLang="zh-CN" sz="1400" dirty="0" smtClean="0">
              <a:solidFill>
                <a:srgbClr val="006699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006699"/>
                </a:solidFill>
                <a:latin typeface="+mn-ea"/>
              </a:rPr>
              <a:t>PM</a:t>
            </a:r>
            <a:r>
              <a:rPr lang="zh-CN" altLang="en-US" sz="1400" dirty="0" smtClean="0">
                <a:solidFill>
                  <a:srgbClr val="006699"/>
                </a:solidFill>
                <a:latin typeface="+mn-ea"/>
              </a:rPr>
              <a:t>系统在固定时间与预算系统核对数据，手工创建的费用申请单中的金额会从预算系统中同步过来</a:t>
            </a:r>
            <a:endParaRPr lang="zh-CN" altLang="en-US" sz="1400" dirty="0">
              <a:solidFill>
                <a:srgbClr val="006699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820" y="84808"/>
            <a:ext cx="3406141" cy="2693495"/>
          </a:xfrm>
          <a:prstGeom prst="rect">
            <a:avLst/>
          </a:prstGeom>
          <a:ln>
            <a:solidFill>
              <a:srgbClr val="00538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2778303"/>
            <a:ext cx="4008120" cy="2291427"/>
          </a:xfrm>
          <a:prstGeom prst="rect">
            <a:avLst/>
          </a:prstGeom>
          <a:ln>
            <a:solidFill>
              <a:srgbClr val="005386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3912870" y="196850"/>
            <a:ext cx="189230" cy="2011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85797" y="1467733"/>
            <a:ext cx="2648427" cy="127706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51670" y="3413178"/>
            <a:ext cx="655480" cy="127706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438422" y="3909444"/>
            <a:ext cx="2510315" cy="127706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765959" y="3108377"/>
            <a:ext cx="163355" cy="127706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02100" y="1303773"/>
            <a:ext cx="41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85048" y="84808"/>
            <a:ext cx="36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99881" y="3278464"/>
            <a:ext cx="36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9962" y="2950169"/>
            <a:ext cx="41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79410" y="3776501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91100" y="3609975"/>
            <a:ext cx="408781" cy="130969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195718" y="115352"/>
            <a:ext cx="503957" cy="110867"/>
          </a:xfrm>
          <a:prstGeom prst="rect">
            <a:avLst/>
          </a:prstGeom>
          <a:solidFill>
            <a:srgbClr val="FF0000">
              <a:alpha val="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492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1489246" y="548157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1489246" y="2948940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2</a:t>
            </a:r>
            <a:endParaRPr lang="en-US" sz="18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18392" y="52035"/>
            <a:ext cx="7884654" cy="374073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2093831" y="548157"/>
            <a:ext cx="4274739" cy="360000"/>
          </a:xfrm>
          <a:noFill/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800" dirty="0">
                <a:solidFill>
                  <a:srgbClr val="005386"/>
                </a:solidFill>
              </a:rPr>
              <a:t>投资</a:t>
            </a:r>
            <a:endParaRPr lang="zh-CN" altLang="en-US" sz="1800" dirty="0">
              <a:solidFill>
                <a:srgbClr val="005386"/>
              </a:solidFill>
            </a:endParaRP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093831" y="2962437"/>
            <a:ext cx="5040000" cy="360000"/>
          </a:xfrm>
          <a:solidFill>
            <a:srgbClr val="005386"/>
          </a:solidFill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损益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093831" y="3349206"/>
            <a:ext cx="5853853" cy="1002765"/>
          </a:xfrm>
          <a:noFill/>
        </p:spPr>
        <p:txBody>
          <a:bodyPr vert="horz" lIns="288000" tIns="36000" rIns="72000" bIns="3600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/>
              <a:t>2.1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计划排程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损益任务添加子任务并设定期限，分派负责人、复核人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2.2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项目任务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复核任务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2.3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计划排程</a:t>
            </a:r>
            <a:r>
              <a:rPr lang="en-US" altLang="zh-CN" sz="1200" dirty="0"/>
              <a:t>-</a:t>
            </a:r>
            <a:r>
              <a:rPr lang="zh-CN" altLang="en-US" sz="1200" dirty="0"/>
              <a:t>损益任务下载</a:t>
            </a:r>
            <a:r>
              <a:rPr lang="zh-CN" altLang="en-US" sz="1200" dirty="0" smtClean="0"/>
              <a:t>各子任务的交付物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2.4 </a:t>
            </a:r>
            <a:r>
              <a:rPr lang="zh-CN" altLang="en-US" sz="1200" dirty="0"/>
              <a:t>项目</a:t>
            </a:r>
            <a:r>
              <a:rPr lang="en-US" altLang="zh-CN" sz="1200" dirty="0"/>
              <a:t>-</a:t>
            </a:r>
            <a:r>
              <a:rPr lang="zh-CN" altLang="en-US" sz="1200" dirty="0"/>
              <a:t>计划排程</a:t>
            </a:r>
            <a:r>
              <a:rPr lang="en-US" altLang="zh-CN" sz="1200" dirty="0"/>
              <a:t>-</a:t>
            </a:r>
            <a:r>
              <a:rPr lang="zh-CN" altLang="en-US" sz="1200" dirty="0"/>
              <a:t>损益</a:t>
            </a:r>
            <a:r>
              <a:rPr lang="zh-CN" altLang="en-US" sz="1200" dirty="0" smtClean="0"/>
              <a:t>任务上传交付物，完成任务</a:t>
            </a:r>
            <a:endParaRPr lang="en-US" altLang="zh-CN" sz="1200" dirty="0" smtClean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093831" y="955540"/>
            <a:ext cx="5040000" cy="1993400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1.1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投资维护：添加或导入投资项、修改删除等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1.2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</a:t>
            </a:r>
            <a:r>
              <a:rPr lang="zh-CN" altLang="en-US" sz="1200" dirty="0"/>
              <a:t>开放、投资冻结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1.3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投资反灌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1.4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投资基线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1.5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投资报表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1.6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流程任务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处理投资调整单等</a:t>
            </a:r>
            <a:r>
              <a:rPr lang="en-US" altLang="zh-CN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1.7 </a:t>
            </a:r>
            <a:r>
              <a:rPr lang="zh-CN" altLang="en-US" sz="1200" dirty="0" smtClean="0"/>
              <a:t>手工</a:t>
            </a:r>
            <a:r>
              <a:rPr lang="zh-CN" altLang="en-US" sz="1200" dirty="0"/>
              <a:t>创建费用申</a:t>
            </a:r>
            <a:r>
              <a:rPr lang="zh-CN" altLang="en-US" sz="1200" dirty="0" smtClean="0"/>
              <a:t>请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1101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8616046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2.1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计划排程</a:t>
            </a:r>
            <a:r>
              <a:rPr lang="en-US" altLang="zh-CN" dirty="0"/>
              <a:t>-</a:t>
            </a:r>
            <a:r>
              <a:rPr lang="zh-CN" altLang="en-US" dirty="0"/>
              <a:t>损益任务添加子任务并设定期限，分派负责人、复核人</a:t>
            </a: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11" y="731722"/>
            <a:ext cx="4605749" cy="907667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对于</a:t>
            </a:r>
            <a:r>
              <a:rPr lang="en-US" altLang="zh-CN" sz="1600" b="0" dirty="0" smtClean="0">
                <a:solidFill>
                  <a:srgbClr val="0070C0"/>
                </a:solidFill>
              </a:rPr>
              <a:t>Gate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的损益任务，开始就会建好，对于临时增加的损益任务，需要由项目管理员先建立项目任务，并将该任务下发给成本管制组分解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332011" y="1856217"/>
            <a:ext cx="4553498" cy="2534195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r>
              <a:rPr lang="zh-CN" altLang="en-US" sz="1600" b="0" dirty="0" smtClean="0">
                <a:solidFill>
                  <a:srgbClr val="0070C0"/>
                </a:solidFill>
              </a:rPr>
              <a:t>① 创建子任务，参见：</a:t>
            </a:r>
            <a:r>
              <a:rPr lang="en-US" altLang="zh-CN" sz="1600" b="0" dirty="0">
                <a:solidFill>
                  <a:srgbClr val="0070C0"/>
                </a:solidFill>
              </a:rPr>
              <a:t>SEM_PM_</a:t>
            </a:r>
            <a:r>
              <a:rPr lang="zh-CN" altLang="en-US" sz="1600" b="0" dirty="0">
                <a:solidFill>
                  <a:srgbClr val="0070C0"/>
                </a:solidFill>
              </a:rPr>
              <a:t>培训</a:t>
            </a:r>
            <a:r>
              <a:rPr lang="en-US" altLang="zh-CN" sz="1600" b="0" dirty="0">
                <a:solidFill>
                  <a:srgbClr val="0070C0"/>
                </a:solidFill>
              </a:rPr>
              <a:t>_</a:t>
            </a:r>
            <a:r>
              <a:rPr lang="zh-CN" altLang="en-US" sz="1600" b="0" dirty="0">
                <a:solidFill>
                  <a:srgbClr val="0070C0"/>
                </a:solidFill>
              </a:rPr>
              <a:t>组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窗口</a:t>
            </a:r>
            <a:r>
              <a:rPr lang="en-US" altLang="zh-CN" sz="1600" b="0" dirty="0" smtClean="0">
                <a:solidFill>
                  <a:srgbClr val="0070C0"/>
                </a:solidFill>
              </a:rPr>
              <a:t>—1  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计划</a:t>
            </a:r>
            <a:r>
              <a:rPr lang="zh-CN" altLang="en-US" sz="1600" b="0" dirty="0">
                <a:solidFill>
                  <a:srgbClr val="0070C0"/>
                </a:solidFill>
              </a:rPr>
              <a:t>二次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分解</a:t>
            </a:r>
            <a:endParaRPr lang="en-US" altLang="zh-CN" sz="1600" b="0" dirty="0" smtClean="0">
              <a:solidFill>
                <a:srgbClr val="0070C0"/>
              </a:solidFill>
            </a:endParaRPr>
          </a:p>
          <a:p>
            <a:endParaRPr lang="en-US" altLang="zh-CN" sz="1600" b="0" dirty="0">
              <a:solidFill>
                <a:srgbClr val="0070C0"/>
              </a:solidFill>
            </a:endParaRPr>
          </a:p>
          <a:p>
            <a:r>
              <a:rPr lang="zh-CN" altLang="en-US" sz="1600" b="0" dirty="0" smtClean="0">
                <a:solidFill>
                  <a:srgbClr val="0070C0"/>
                </a:solidFill>
              </a:rPr>
              <a:t>注意子任务的复核人一定是成本管制组的人，各子任务责任人是各组窗口，还需要给自己分配一个损益计算任务</a:t>
            </a:r>
            <a:endParaRPr lang="en-US" altLang="zh-CN" sz="1600" b="0" dirty="0" smtClean="0">
              <a:solidFill>
                <a:srgbClr val="0070C0"/>
              </a:solidFill>
            </a:endParaRPr>
          </a:p>
          <a:p>
            <a:endParaRPr lang="en-US" altLang="zh-CN" sz="1600" b="0" dirty="0" smtClean="0">
              <a:solidFill>
                <a:srgbClr val="0070C0"/>
              </a:solidFill>
            </a:endParaRPr>
          </a:p>
          <a:p>
            <a:r>
              <a:rPr lang="zh-CN" altLang="en-US" sz="1600" b="0" dirty="0" smtClean="0">
                <a:solidFill>
                  <a:srgbClr val="0070C0"/>
                </a:solidFill>
              </a:rPr>
              <a:t>例如：分给</a:t>
            </a:r>
            <a:r>
              <a:rPr lang="en-US" altLang="zh-CN" sz="1600" b="0" dirty="0" smtClean="0">
                <a:solidFill>
                  <a:srgbClr val="0070C0"/>
                </a:solidFill>
              </a:rPr>
              <a:t>10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个组提交损益资料，则需要创建</a:t>
            </a:r>
            <a:r>
              <a:rPr lang="en-US" altLang="zh-CN" sz="1600" b="0" dirty="0" smtClean="0">
                <a:solidFill>
                  <a:srgbClr val="0070C0"/>
                </a:solidFill>
              </a:rPr>
              <a:t>11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个子任务，多的那个是自己的损益计算任务</a:t>
            </a:r>
            <a:endParaRPr lang="en-US" altLang="zh-CN" sz="1600" b="0" dirty="0" smtClean="0">
              <a:solidFill>
                <a:srgbClr val="0070C0"/>
              </a:solidFill>
            </a:endParaRPr>
          </a:p>
          <a:p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830" y="685800"/>
            <a:ext cx="3333644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568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PM</a:t>
            </a:r>
            <a:r>
              <a:rPr lang="zh-CN" altLang="en-US" dirty="0" smtClean="0"/>
              <a:t>系统项目投资管理流程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32011" y="699382"/>
            <a:ext cx="8297639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6699"/>
                </a:solidFill>
              </a:rPr>
              <a:t>项目投资纳入</a:t>
            </a:r>
            <a:r>
              <a:rPr lang="en-US" altLang="zh-CN" dirty="0" smtClean="0">
                <a:solidFill>
                  <a:srgbClr val="006699"/>
                </a:solidFill>
              </a:rPr>
              <a:t>PM</a:t>
            </a:r>
            <a:r>
              <a:rPr lang="zh-CN" altLang="en-US" dirty="0" smtClean="0">
                <a:solidFill>
                  <a:srgbClr val="006699"/>
                </a:solidFill>
              </a:rPr>
              <a:t>系统管理流程：</a:t>
            </a:r>
            <a:endParaRPr lang="en-US" altLang="zh-CN" dirty="0" smtClean="0">
              <a:solidFill>
                <a:srgbClr val="006699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361" y="2552777"/>
            <a:ext cx="1123950" cy="338554"/>
          </a:xfrm>
          <a:prstGeom prst="rect">
            <a:avLst/>
          </a:prstGeom>
          <a:noFill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FF6600"/>
                </a:solidFill>
                <a:latin typeface="+mn-ea"/>
              </a:rPr>
              <a:t>PM</a:t>
            </a:r>
            <a:r>
              <a:rPr lang="zh-CN" altLang="en-US" sz="1600" i="1" dirty="0" smtClean="0">
                <a:solidFill>
                  <a:srgbClr val="FF6600"/>
                </a:solidFill>
                <a:latin typeface="+mn-ea"/>
              </a:rPr>
              <a:t>系统</a:t>
            </a:r>
            <a:endParaRPr lang="zh-CN" altLang="en-US" sz="1600" i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27627" y="2552777"/>
            <a:ext cx="1123950" cy="338554"/>
          </a:xfrm>
          <a:prstGeom prst="rect">
            <a:avLst/>
          </a:prstGeom>
          <a:noFill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i="1" dirty="0" smtClean="0">
                <a:solidFill>
                  <a:srgbClr val="FF6600"/>
                </a:solidFill>
                <a:latin typeface="+mn-ea"/>
              </a:rPr>
              <a:t>预算系统</a:t>
            </a:r>
            <a:endParaRPr lang="zh-CN" altLang="en-US" sz="1600" i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10475" y="2552777"/>
            <a:ext cx="1211229" cy="584775"/>
          </a:xfrm>
          <a:prstGeom prst="rect">
            <a:avLst/>
          </a:prstGeom>
          <a:noFill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rgbClr val="FF6600"/>
                </a:solidFill>
                <a:latin typeface="+mn-ea"/>
              </a:rPr>
              <a:t>OA</a:t>
            </a:r>
            <a:r>
              <a:rPr lang="zh-CN" altLang="en-US" sz="1600" i="1" dirty="0" smtClean="0">
                <a:solidFill>
                  <a:srgbClr val="FF6600"/>
                </a:solidFill>
                <a:latin typeface="+mn-ea"/>
              </a:rPr>
              <a:t>系统</a:t>
            </a:r>
            <a:endParaRPr lang="en-US" altLang="zh-CN" sz="1600" i="1" dirty="0" smtClean="0">
              <a:solidFill>
                <a:srgbClr val="FF6600"/>
              </a:solidFill>
              <a:latin typeface="+mn-ea"/>
            </a:endParaRPr>
          </a:p>
          <a:p>
            <a:r>
              <a:rPr lang="zh-CN" altLang="en-US" sz="1600" i="1" dirty="0" smtClean="0">
                <a:solidFill>
                  <a:srgbClr val="FF6600"/>
                </a:solidFill>
                <a:latin typeface="+mn-ea"/>
              </a:rPr>
              <a:t>预算系统</a:t>
            </a:r>
            <a:endParaRPr lang="en-US" altLang="zh-CN" sz="1600" i="1" dirty="0" smtClean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13" name="五边形 12">
            <a:hlinkClick r:id="rId2" action="ppaction://hlinksldjump"/>
          </p:cNvPr>
          <p:cNvSpPr/>
          <p:nvPr/>
        </p:nvSpPr>
        <p:spPr>
          <a:xfrm>
            <a:off x="332011" y="2185912"/>
            <a:ext cx="2103236" cy="362838"/>
          </a:xfrm>
          <a:prstGeom prst="homePlate">
            <a:avLst/>
          </a:prstGeom>
          <a:solidFill>
            <a:srgbClr val="3C8C9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创建项目：预算码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五边形 13">
            <a:hlinkClick r:id="rId2" action="ppaction://hlinksldjump"/>
          </p:cNvPr>
          <p:cNvSpPr/>
          <p:nvPr/>
        </p:nvSpPr>
        <p:spPr>
          <a:xfrm>
            <a:off x="2435247" y="2182254"/>
            <a:ext cx="2088000" cy="362838"/>
          </a:xfrm>
          <a:prstGeom prst="homePlate">
            <a:avLst/>
          </a:prstGeom>
          <a:solidFill>
            <a:srgbClr val="3C8C9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预算开关打开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五边形 14">
            <a:hlinkClick r:id="rId2" action="ppaction://hlinksldjump"/>
          </p:cNvPr>
          <p:cNvSpPr/>
          <p:nvPr/>
        </p:nvSpPr>
        <p:spPr>
          <a:xfrm>
            <a:off x="4513826" y="2182254"/>
            <a:ext cx="2088000" cy="362838"/>
          </a:xfrm>
          <a:prstGeom prst="homePlate">
            <a:avLst/>
          </a:prstGeom>
          <a:solidFill>
            <a:srgbClr val="3C8C9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申请费用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五边形 15">
            <a:hlinkClick r:id="rId2" action="ppaction://hlinksldjump"/>
          </p:cNvPr>
          <p:cNvSpPr/>
          <p:nvPr/>
        </p:nvSpPr>
        <p:spPr>
          <a:xfrm>
            <a:off x="6947421" y="1819569"/>
            <a:ext cx="1915403" cy="362838"/>
          </a:xfrm>
          <a:prstGeom prst="homePlate">
            <a:avLst/>
          </a:prstGeom>
          <a:solidFill>
            <a:srgbClr val="3C8C9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待反灌费用申请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五边形 19">
            <a:hlinkClick r:id="rId2" action="ppaction://hlinksldjump"/>
          </p:cNvPr>
          <p:cNvSpPr/>
          <p:nvPr/>
        </p:nvSpPr>
        <p:spPr>
          <a:xfrm>
            <a:off x="6947421" y="2536036"/>
            <a:ext cx="1915402" cy="362838"/>
          </a:xfrm>
          <a:prstGeom prst="homePlate">
            <a:avLst/>
          </a:prstGeom>
          <a:solidFill>
            <a:srgbClr val="3C8C9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自动挂接投资项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47421" y="2201359"/>
            <a:ext cx="1123950" cy="338554"/>
          </a:xfrm>
          <a:prstGeom prst="rect">
            <a:avLst/>
          </a:prstGeom>
          <a:noFill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 sz="1600" i="1">
                <a:solidFill>
                  <a:schemeClr val="lt1"/>
                </a:solidFill>
                <a:latin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FF6600"/>
                </a:solidFill>
              </a:rPr>
              <a:t>PM</a:t>
            </a:r>
            <a:r>
              <a:rPr lang="zh-CN" altLang="en-US" dirty="0">
                <a:solidFill>
                  <a:srgbClr val="FF6600"/>
                </a:solidFill>
              </a:rPr>
              <a:t>系统</a:t>
            </a:r>
          </a:p>
        </p:txBody>
      </p:sp>
      <p:cxnSp>
        <p:nvCxnSpPr>
          <p:cNvPr id="23" name="直接箭头连接符 22"/>
          <p:cNvCxnSpPr>
            <a:stCxn id="15" idx="3"/>
            <a:endCxn id="16" idx="1"/>
          </p:cNvCxnSpPr>
          <p:nvPr/>
        </p:nvCxnSpPr>
        <p:spPr>
          <a:xfrm flipV="1">
            <a:off x="6601826" y="2000988"/>
            <a:ext cx="345595" cy="36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5" idx="3"/>
            <a:endCxn id="20" idx="1"/>
          </p:cNvCxnSpPr>
          <p:nvPr/>
        </p:nvCxnSpPr>
        <p:spPr>
          <a:xfrm>
            <a:off x="6601826" y="2363673"/>
            <a:ext cx="345595" cy="353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937663" y="1220795"/>
            <a:ext cx="9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投资开放前</a:t>
            </a:r>
            <a:endParaRPr lang="zh-CN" altLang="en-US" sz="1200" dirty="0"/>
          </a:p>
        </p:txBody>
      </p:sp>
      <p:sp>
        <p:nvSpPr>
          <p:cNvPr id="29" name="文本框 28"/>
          <p:cNvSpPr txBox="1"/>
          <p:nvPr/>
        </p:nvSpPr>
        <p:spPr>
          <a:xfrm>
            <a:off x="6947421" y="3163151"/>
            <a:ext cx="94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投资开放后</a:t>
            </a:r>
            <a:endParaRPr lang="zh-CN" altLang="en-US" sz="1200" dirty="0"/>
          </a:p>
        </p:txBody>
      </p:sp>
      <p:cxnSp>
        <p:nvCxnSpPr>
          <p:cNvPr id="38" name="直接箭头连接符 37"/>
          <p:cNvCxnSpPr>
            <a:stCxn id="28" idx="2"/>
          </p:cNvCxnSpPr>
          <p:nvPr/>
        </p:nvCxnSpPr>
        <p:spPr>
          <a:xfrm>
            <a:off x="7410561" y="1497794"/>
            <a:ext cx="3699" cy="26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9" idx="0"/>
          </p:cNvCxnSpPr>
          <p:nvPr/>
        </p:nvCxnSpPr>
        <p:spPr>
          <a:xfrm flipH="1" flipV="1">
            <a:off x="7410561" y="2918758"/>
            <a:ext cx="9758" cy="244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68588" y="1847099"/>
            <a:ext cx="163008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 smtClean="0"/>
              <a:t>商开组项目管理员</a:t>
            </a:r>
            <a:endParaRPr lang="zh-CN" altLang="en-US" sz="1400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32011" y="2000988"/>
            <a:ext cx="285209" cy="181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645109" y="1847099"/>
            <a:ext cx="163008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 smtClean="0"/>
              <a:t>成管组成本管理师</a:t>
            </a:r>
            <a:endParaRPr lang="zh-CN" altLang="en-US" sz="1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4704975" y="1847099"/>
            <a:ext cx="163008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 smtClean="0"/>
              <a:t>项目成员</a:t>
            </a:r>
            <a:endParaRPr lang="zh-CN" altLang="en-US" sz="1400" dirty="0"/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2446726" y="1993303"/>
            <a:ext cx="285209" cy="181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4498590" y="1993303"/>
            <a:ext cx="285209" cy="181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43407" y="3440150"/>
            <a:ext cx="635841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6699"/>
                </a:solidFill>
              </a:rPr>
              <a:t>在</a:t>
            </a:r>
            <a:r>
              <a:rPr lang="en-US" altLang="zh-CN" sz="1400" dirty="0" smtClean="0">
                <a:solidFill>
                  <a:srgbClr val="006699"/>
                </a:solidFill>
              </a:rPr>
              <a:t>PM</a:t>
            </a:r>
            <a:r>
              <a:rPr lang="zh-CN" altLang="en-US" sz="1400" dirty="0" smtClean="0">
                <a:solidFill>
                  <a:srgbClr val="006699"/>
                </a:solidFill>
              </a:rPr>
              <a:t>系统中</a:t>
            </a:r>
            <a:r>
              <a:rPr lang="zh-CN" altLang="en-US" sz="1400" dirty="0">
                <a:solidFill>
                  <a:srgbClr val="006699"/>
                </a:solidFill>
              </a:rPr>
              <a:t>创建</a:t>
            </a:r>
            <a:r>
              <a:rPr lang="zh-CN" altLang="en-US" sz="1400" dirty="0" smtClean="0">
                <a:solidFill>
                  <a:srgbClr val="006699"/>
                </a:solidFill>
              </a:rPr>
              <a:t>项目以前，项目中已经产生了费用申请，此部分费用申请须使用由成本管制组成员</a:t>
            </a:r>
            <a:r>
              <a:rPr lang="zh-CN" altLang="en-US" sz="1400" dirty="0">
                <a:solidFill>
                  <a:srgbClr val="006699"/>
                </a:solidFill>
              </a:rPr>
              <a:t>手工</a:t>
            </a:r>
            <a:r>
              <a:rPr lang="zh-CN" altLang="en-US" sz="1400" dirty="0" smtClean="0">
                <a:solidFill>
                  <a:srgbClr val="006699"/>
                </a:solidFill>
              </a:rPr>
              <a:t>创建，将费用申请建入</a:t>
            </a:r>
            <a:r>
              <a:rPr lang="en-US" altLang="zh-CN" sz="1400" dirty="0" smtClean="0">
                <a:solidFill>
                  <a:srgbClr val="006699"/>
                </a:solidFill>
              </a:rPr>
              <a:t>PM</a:t>
            </a:r>
            <a:r>
              <a:rPr lang="zh-CN" altLang="en-US" sz="1400" dirty="0" smtClean="0">
                <a:solidFill>
                  <a:srgbClr val="006699"/>
                </a:solidFill>
              </a:rPr>
              <a:t>系统的待反灌费用申请中或者直接挂接在投资项下，具体操作细节参考：</a:t>
            </a:r>
            <a:r>
              <a:rPr lang="en-US" altLang="zh-CN" sz="1400" dirty="0" smtClean="0">
                <a:solidFill>
                  <a:srgbClr val="006699"/>
                </a:solidFill>
              </a:rPr>
              <a:t>《</a:t>
            </a:r>
            <a:r>
              <a:rPr lang="en-US" altLang="zh-CN" sz="1400" dirty="0">
                <a:solidFill>
                  <a:srgbClr val="006699"/>
                </a:solidFill>
              </a:rPr>
              <a:t>1.7 </a:t>
            </a:r>
            <a:r>
              <a:rPr lang="zh-CN" altLang="en-US" sz="1400" dirty="0">
                <a:solidFill>
                  <a:srgbClr val="006699"/>
                </a:solidFill>
              </a:rPr>
              <a:t>手工创建费用</a:t>
            </a:r>
            <a:r>
              <a:rPr lang="zh-CN" altLang="en-US" sz="1400" dirty="0" smtClean="0">
                <a:solidFill>
                  <a:srgbClr val="006699"/>
                </a:solidFill>
              </a:rPr>
              <a:t>申请</a:t>
            </a:r>
            <a:r>
              <a:rPr lang="en-US" altLang="zh-CN" sz="1400" dirty="0" smtClean="0">
                <a:solidFill>
                  <a:srgbClr val="006699"/>
                </a:solidFill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9616032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8616046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2.2 </a:t>
            </a:r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项目任务</a:t>
            </a:r>
            <a:r>
              <a:rPr lang="en-US" altLang="zh-CN" dirty="0"/>
              <a:t>-</a:t>
            </a:r>
            <a:r>
              <a:rPr lang="zh-CN" altLang="en-US" dirty="0"/>
              <a:t>复核任务</a:t>
            </a: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332011" y="731520"/>
            <a:ext cx="7414279" cy="391885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r>
              <a:rPr lang="zh-CN" altLang="en-US" sz="1600" b="0" dirty="0" smtClean="0">
                <a:solidFill>
                  <a:srgbClr val="0070C0"/>
                </a:solidFill>
              </a:rPr>
              <a:t>① 打开项目管理</a:t>
            </a:r>
            <a:r>
              <a:rPr lang="en-US" altLang="zh-CN" sz="1600" b="0" dirty="0" smtClean="0">
                <a:solidFill>
                  <a:srgbClr val="0070C0"/>
                </a:solidFill>
              </a:rPr>
              <a:t>-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项目任务</a:t>
            </a:r>
            <a:r>
              <a:rPr lang="en-US" altLang="zh-CN" sz="1600" b="0" dirty="0" smtClean="0">
                <a:solidFill>
                  <a:srgbClr val="0070C0"/>
                </a:solidFill>
              </a:rPr>
              <a:t>-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复核任务查看交上来的损益子任务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0" y="1169125"/>
            <a:ext cx="4743099" cy="2871465"/>
          </a:xfrm>
          <a:prstGeom prst="rect">
            <a:avLst/>
          </a:prstGeom>
        </p:spPr>
      </p:pic>
      <p:sp>
        <p:nvSpPr>
          <p:cNvPr id="6" name="标题 4"/>
          <p:cNvSpPr txBox="1">
            <a:spLocks/>
          </p:cNvSpPr>
          <p:nvPr/>
        </p:nvSpPr>
        <p:spPr>
          <a:xfrm>
            <a:off x="332010" y="4053653"/>
            <a:ext cx="8348259" cy="391885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r>
              <a:rPr lang="zh-CN" altLang="en-US" sz="1600" b="0" dirty="0">
                <a:solidFill>
                  <a:srgbClr val="0070C0"/>
                </a:solidFill>
              </a:rPr>
              <a:t>②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点击需复核的任务，检查可交付内容中的文档是否符合要求，决定是点击完成还是退回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60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8616046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2.3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计划排程</a:t>
            </a:r>
            <a:r>
              <a:rPr lang="en-US" altLang="zh-CN" dirty="0"/>
              <a:t>-</a:t>
            </a:r>
            <a:r>
              <a:rPr lang="zh-CN" altLang="en-US" dirty="0"/>
              <a:t>损益任务下载各子任务的交付物</a:t>
            </a: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332010" y="489857"/>
            <a:ext cx="8230692" cy="391885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r>
              <a:rPr lang="zh-CN" altLang="en-US" sz="1600" b="0" dirty="0" smtClean="0">
                <a:solidFill>
                  <a:srgbClr val="0070C0"/>
                </a:solidFill>
              </a:rPr>
              <a:t>① 跟踪自己的损益任务，确认所有损益子任务都完成后，逐个下载每个子任务的交付物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332010" y="2011072"/>
            <a:ext cx="8348259" cy="391885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r>
              <a:rPr lang="zh-CN" altLang="en-US" sz="1600" b="0">
                <a:solidFill>
                  <a:srgbClr val="0070C0"/>
                </a:solidFill>
              </a:rPr>
              <a:t>②</a:t>
            </a:r>
            <a:r>
              <a:rPr lang="zh-CN" altLang="en-US" sz="1600" b="0" smtClean="0">
                <a:solidFill>
                  <a:srgbClr val="0070C0"/>
                </a:solidFill>
              </a:rPr>
              <a:t> 点击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各子任务，下载各交付物，线下进行损益计算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6" y="829492"/>
            <a:ext cx="4914047" cy="1181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6" y="2369580"/>
            <a:ext cx="55295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106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8616046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2.4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计划排程</a:t>
            </a:r>
            <a:r>
              <a:rPr lang="en-US" altLang="zh-CN" dirty="0"/>
              <a:t>-</a:t>
            </a:r>
            <a:r>
              <a:rPr lang="zh-CN" altLang="en-US" dirty="0"/>
              <a:t>损益任务上传交付物，完成任务</a:t>
            </a:r>
          </a:p>
        </p:txBody>
      </p:sp>
      <p:sp>
        <p:nvSpPr>
          <p:cNvPr id="8" name="标题 4"/>
          <p:cNvSpPr txBox="1">
            <a:spLocks/>
          </p:cNvSpPr>
          <p:nvPr/>
        </p:nvSpPr>
        <p:spPr>
          <a:xfrm>
            <a:off x="332010" y="489856"/>
            <a:ext cx="3720535" cy="124750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r>
              <a:rPr lang="zh-CN" altLang="en-US" sz="1600" b="0" dirty="0" smtClean="0">
                <a:solidFill>
                  <a:srgbClr val="0070C0"/>
                </a:solidFill>
              </a:rPr>
              <a:t>① 损益计算完成后，将交付物交到损益的父任务上，然后将损益计算子任务状态改成完成。此时损益父任务会变为复核状态，出现在复核人的复核任务中。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408650" y="3036505"/>
            <a:ext cx="3567253" cy="391885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r>
              <a:rPr lang="zh-CN" altLang="en-US" sz="1600" b="0" dirty="0">
                <a:solidFill>
                  <a:srgbClr val="0070C0"/>
                </a:solidFill>
              </a:rPr>
              <a:t>②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复核人确认后，该损益任务完成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45" y="574766"/>
            <a:ext cx="4895512" cy="21764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31" y="2967039"/>
            <a:ext cx="5499069" cy="21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361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1489246" y="548157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1489246" y="2948940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2</a:t>
            </a:r>
            <a:endParaRPr lang="en-US" sz="18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18392" y="52035"/>
            <a:ext cx="7884654" cy="374073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2093831" y="548157"/>
            <a:ext cx="4274739" cy="360000"/>
          </a:xfrm>
          <a:solidFill>
            <a:srgbClr val="005386"/>
          </a:solidFill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800" b="1" dirty="0" smtClean="0"/>
              <a:t>投资</a:t>
            </a:r>
            <a:endParaRPr lang="zh-CN" altLang="en-US" sz="1800" b="1" dirty="0"/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093831" y="2962437"/>
            <a:ext cx="5040000" cy="360000"/>
          </a:xfrm>
          <a:noFill/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800" dirty="0" smtClean="0"/>
              <a:t>损益</a:t>
            </a:r>
            <a:endParaRPr lang="en-US" altLang="zh-CN" sz="1800" dirty="0" smtClean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093831" y="3349206"/>
            <a:ext cx="5853853" cy="1002765"/>
          </a:xfrm>
          <a:noFill/>
        </p:spPr>
        <p:txBody>
          <a:bodyPr vert="horz" lIns="288000" tIns="36000" rIns="72000" bIns="3600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/>
              <a:t>2.1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计划排程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损益任务添加子任务并设定期限，分派负责人、复核人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2.2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项目任务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复核任务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2.3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计划排程</a:t>
            </a:r>
            <a:r>
              <a:rPr lang="en-US" altLang="zh-CN" sz="1200" dirty="0"/>
              <a:t>-</a:t>
            </a:r>
            <a:r>
              <a:rPr lang="zh-CN" altLang="en-US" sz="1200" dirty="0"/>
              <a:t>损益任务下载</a:t>
            </a:r>
            <a:r>
              <a:rPr lang="zh-CN" altLang="en-US" sz="1200" dirty="0" smtClean="0"/>
              <a:t>各子任务的交付物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2.4 </a:t>
            </a:r>
            <a:r>
              <a:rPr lang="zh-CN" altLang="en-US" sz="1200" dirty="0"/>
              <a:t>项目</a:t>
            </a:r>
            <a:r>
              <a:rPr lang="en-US" altLang="zh-CN" sz="1200" dirty="0"/>
              <a:t>-</a:t>
            </a:r>
            <a:r>
              <a:rPr lang="zh-CN" altLang="en-US" sz="1200" dirty="0"/>
              <a:t>计划排程</a:t>
            </a:r>
            <a:r>
              <a:rPr lang="en-US" altLang="zh-CN" sz="1200" dirty="0"/>
              <a:t>-</a:t>
            </a:r>
            <a:r>
              <a:rPr lang="zh-CN" altLang="en-US" sz="1200" dirty="0"/>
              <a:t>损益</a:t>
            </a:r>
            <a:r>
              <a:rPr lang="zh-CN" altLang="en-US" sz="1200" dirty="0" smtClean="0"/>
              <a:t>任务上传交付物，完成任务</a:t>
            </a:r>
            <a:endParaRPr lang="en-US" altLang="zh-CN" sz="1200" dirty="0" smtClean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093831" y="955540"/>
            <a:ext cx="5040000" cy="1993400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1.1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投资维护：添加或导入投资项、修改删除等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1.2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</a:t>
            </a:r>
            <a:r>
              <a:rPr lang="zh-CN" altLang="en-US" sz="1200" dirty="0"/>
              <a:t>开放、投资冻结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1.3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投资反灌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1.4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投资基线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1.5 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投资报表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1.6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流程任务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处理投资调整单等</a:t>
            </a:r>
            <a:r>
              <a:rPr lang="en-US" altLang="zh-CN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/>
              <a:t>1.7 </a:t>
            </a:r>
            <a:r>
              <a:rPr lang="zh-CN" altLang="en-US" sz="1200" dirty="0" smtClean="0"/>
              <a:t>手工创建费用申请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92985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1.1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投资维护：添加或导入投资项、修改删除</a:t>
            </a:r>
            <a:r>
              <a:rPr lang="zh-CN" altLang="en-US" dirty="0" smtClean="0"/>
              <a:t>等</a:t>
            </a:r>
            <a:endParaRPr lang="zh-CN" altLang="en-US" sz="2000" b="1" dirty="0">
              <a:solidFill>
                <a:srgbClr val="005386"/>
              </a:solidFill>
              <a:latin typeface="Century Gothic" pitchFamily="34" charset="0"/>
              <a:ea typeface="微软雅黑" pitchFamily="34" charset="-122"/>
              <a:cs typeface="Century Gothic" pitchFamily="34" charset="0"/>
            </a:endParaRPr>
          </a:p>
        </p:txBody>
      </p:sp>
      <p:sp>
        <p:nvSpPr>
          <p:cNvPr id="3" name="标题 4"/>
          <p:cNvSpPr txBox="1">
            <a:spLocks/>
          </p:cNvSpPr>
          <p:nvPr/>
        </p:nvSpPr>
        <p:spPr>
          <a:xfrm>
            <a:off x="332009" y="545378"/>
            <a:ext cx="1418411" cy="41131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导入投资步骤：</a:t>
            </a:r>
            <a:endParaRPr lang="en-US" altLang="zh-CN" sz="1600" b="0" dirty="0" smtClean="0">
              <a:solidFill>
                <a:srgbClr val="0070C0"/>
              </a:solidFill>
            </a:endParaRPr>
          </a:p>
        </p:txBody>
      </p:sp>
      <p:sp>
        <p:nvSpPr>
          <p:cNvPr id="10" name="标题 4"/>
          <p:cNvSpPr txBox="1">
            <a:spLocks/>
          </p:cNvSpPr>
          <p:nvPr/>
        </p:nvSpPr>
        <p:spPr>
          <a:xfrm>
            <a:off x="332011" y="2227117"/>
            <a:ext cx="3410498" cy="3527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marL="342900" indent="-342900" fontAlgn="base">
              <a:spcAft>
                <a:spcPct val="0"/>
              </a:spcAft>
              <a:buFont typeface="+mj-ea"/>
              <a:buAutoNum type="circleNumDbPlain" startAt="2"/>
            </a:pPr>
            <a:r>
              <a:rPr lang="zh-CN" altLang="en-US" sz="1600" b="0" dirty="0" smtClean="0">
                <a:solidFill>
                  <a:srgbClr val="0070C0"/>
                </a:solidFill>
              </a:rPr>
              <a:t>打开项目的投资，选中项目的勾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04" y="792056"/>
            <a:ext cx="3321209" cy="12899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05" y="2618995"/>
            <a:ext cx="3017782" cy="1237595"/>
          </a:xfrm>
          <a:prstGeom prst="rect">
            <a:avLst/>
          </a:prstGeom>
        </p:spPr>
      </p:pic>
      <p:sp>
        <p:nvSpPr>
          <p:cNvPr id="15" name="标题 4"/>
          <p:cNvSpPr txBox="1">
            <a:spLocks/>
          </p:cNvSpPr>
          <p:nvPr/>
        </p:nvSpPr>
        <p:spPr>
          <a:xfrm>
            <a:off x="4218211" y="2265988"/>
            <a:ext cx="1372692" cy="3527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③ 导入投资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864" y="2686055"/>
            <a:ext cx="1267575" cy="140755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528" y="2767593"/>
            <a:ext cx="2371550" cy="1554615"/>
          </a:xfrm>
          <a:prstGeom prst="rect">
            <a:avLst/>
          </a:prstGeom>
        </p:spPr>
      </p:pic>
      <p:sp>
        <p:nvSpPr>
          <p:cNvPr id="18" name="标题 4"/>
          <p:cNvSpPr txBox="1">
            <a:spLocks/>
          </p:cNvSpPr>
          <p:nvPr/>
        </p:nvSpPr>
        <p:spPr>
          <a:xfrm>
            <a:off x="6343851" y="2265988"/>
            <a:ext cx="2864592" cy="3527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>
                <a:solidFill>
                  <a:srgbClr val="0070C0"/>
                </a:solidFill>
              </a:rPr>
              <a:t>④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选择</a:t>
            </a:r>
            <a:r>
              <a:rPr lang="en-US" altLang="zh-CN" sz="1600" b="0" dirty="0" smtClean="0">
                <a:solidFill>
                  <a:srgbClr val="0070C0"/>
                </a:solidFill>
              </a:rPr>
              <a:t>Excel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文件，点击完成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951507"/>
            <a:ext cx="1418411" cy="2712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① 打开项目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2507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1.1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投资维护：添加或导入投资项、修改删除</a:t>
            </a:r>
            <a:r>
              <a:rPr lang="zh-CN" altLang="en-US" dirty="0" smtClean="0"/>
              <a:t>等</a:t>
            </a:r>
            <a:endParaRPr lang="zh-CN" altLang="en-US" sz="2000" b="1" dirty="0">
              <a:solidFill>
                <a:srgbClr val="005386"/>
              </a:solidFill>
              <a:latin typeface="Century Gothic" pitchFamily="34" charset="0"/>
              <a:ea typeface="微软雅黑" pitchFamily="34" charset="-122"/>
              <a:cs typeface="Century Gothic" pitchFamily="34" charset="0"/>
            </a:endParaRPr>
          </a:p>
        </p:txBody>
      </p:sp>
      <p:sp>
        <p:nvSpPr>
          <p:cNvPr id="3" name="标题 4"/>
          <p:cNvSpPr txBox="1">
            <a:spLocks/>
          </p:cNvSpPr>
          <p:nvPr/>
        </p:nvSpPr>
        <p:spPr>
          <a:xfrm>
            <a:off x="332009" y="545378"/>
            <a:ext cx="1418411" cy="41131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创建投资步骤：</a:t>
            </a:r>
            <a:endParaRPr lang="en-US" altLang="zh-CN" sz="1600" b="0" dirty="0" smtClean="0">
              <a:solidFill>
                <a:srgbClr val="0070C0"/>
              </a:solidFill>
            </a:endParaRPr>
          </a:p>
        </p:txBody>
      </p:sp>
      <p:sp>
        <p:nvSpPr>
          <p:cNvPr id="10" name="标题 4"/>
          <p:cNvSpPr txBox="1">
            <a:spLocks/>
          </p:cNvSpPr>
          <p:nvPr/>
        </p:nvSpPr>
        <p:spPr>
          <a:xfrm>
            <a:off x="4471195" y="870457"/>
            <a:ext cx="1783301" cy="3527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marL="342900" indent="-342900" fontAlgn="base">
              <a:spcAft>
                <a:spcPct val="0"/>
              </a:spcAft>
              <a:buFont typeface="+mj-ea"/>
              <a:buAutoNum type="circleNumDbPlain" startAt="2"/>
            </a:pPr>
            <a:r>
              <a:rPr lang="zh-CN" altLang="en-US" sz="1600" b="0" dirty="0" smtClean="0">
                <a:solidFill>
                  <a:srgbClr val="0070C0"/>
                </a:solidFill>
              </a:rPr>
              <a:t>点击新建投资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15" name="标题 4"/>
          <p:cNvSpPr txBox="1">
            <a:spLocks/>
          </p:cNvSpPr>
          <p:nvPr/>
        </p:nvSpPr>
        <p:spPr>
          <a:xfrm>
            <a:off x="332009" y="2172120"/>
            <a:ext cx="2722087" cy="3527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③ 输入投资信息，点击完成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18" name="标题 4"/>
          <p:cNvSpPr txBox="1">
            <a:spLocks/>
          </p:cNvSpPr>
          <p:nvPr/>
        </p:nvSpPr>
        <p:spPr>
          <a:xfrm>
            <a:off x="4339572" y="2245976"/>
            <a:ext cx="2864592" cy="3527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④可以看到添加完成的结果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951507"/>
            <a:ext cx="2411191" cy="2712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① 选中一个部或组投资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16" y="990074"/>
            <a:ext cx="1678122" cy="11261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98" y="545378"/>
            <a:ext cx="1412226" cy="16267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1" y="2524918"/>
            <a:ext cx="1853345" cy="22374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195" y="2598774"/>
            <a:ext cx="2200847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376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1.1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投资维护：</a:t>
            </a:r>
            <a:r>
              <a:rPr lang="zh-CN" altLang="en-US" dirty="0" smtClean="0"/>
              <a:t>添加或导入投资</a:t>
            </a:r>
            <a:r>
              <a:rPr lang="zh-CN" altLang="en-US" dirty="0"/>
              <a:t>项、修改删除</a:t>
            </a:r>
            <a:r>
              <a:rPr lang="zh-CN" altLang="en-US" dirty="0" smtClean="0"/>
              <a:t>等</a:t>
            </a:r>
            <a:endParaRPr lang="zh-CN" altLang="en-US" sz="2000" b="1" dirty="0">
              <a:solidFill>
                <a:srgbClr val="005386"/>
              </a:solidFill>
              <a:latin typeface="Century Gothic" pitchFamily="34" charset="0"/>
              <a:ea typeface="微软雅黑" pitchFamily="34" charset="-122"/>
              <a:cs typeface="Century Gothic" pitchFamily="34" charset="0"/>
            </a:endParaRPr>
          </a:p>
        </p:txBody>
      </p:sp>
      <p:sp>
        <p:nvSpPr>
          <p:cNvPr id="3" name="标题 4"/>
          <p:cNvSpPr txBox="1">
            <a:spLocks/>
          </p:cNvSpPr>
          <p:nvPr/>
        </p:nvSpPr>
        <p:spPr>
          <a:xfrm>
            <a:off x="332009" y="545378"/>
            <a:ext cx="1728439" cy="41131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创建投资项步骤：</a:t>
            </a:r>
            <a:endParaRPr lang="en-US" altLang="zh-CN" sz="1600" b="0" dirty="0" smtClean="0">
              <a:solidFill>
                <a:srgbClr val="0070C0"/>
              </a:solidFill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951507"/>
            <a:ext cx="2411191" cy="2712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① 选中一个部或组投资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0" y="1300667"/>
            <a:ext cx="2173304" cy="17859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88" y="1352471"/>
            <a:ext cx="1554615" cy="1816765"/>
          </a:xfrm>
          <a:prstGeom prst="rect">
            <a:avLst/>
          </a:prstGeom>
        </p:spPr>
      </p:pic>
      <p:sp>
        <p:nvSpPr>
          <p:cNvPr id="17" name="标题 4"/>
          <p:cNvSpPr txBox="1">
            <a:spLocks/>
          </p:cNvSpPr>
          <p:nvPr/>
        </p:nvSpPr>
        <p:spPr>
          <a:xfrm>
            <a:off x="2776505" y="945030"/>
            <a:ext cx="1917415" cy="2712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>
                <a:solidFill>
                  <a:srgbClr val="0070C0"/>
                </a:solidFill>
              </a:rPr>
              <a:t>②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点击新建投资项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612" y="84808"/>
            <a:ext cx="2262149" cy="2299033"/>
          </a:xfrm>
          <a:prstGeom prst="rect">
            <a:avLst/>
          </a:prstGeom>
        </p:spPr>
      </p:pic>
      <p:sp>
        <p:nvSpPr>
          <p:cNvPr id="22" name="标题 4"/>
          <p:cNvSpPr txBox="1">
            <a:spLocks/>
          </p:cNvSpPr>
          <p:nvPr/>
        </p:nvSpPr>
        <p:spPr>
          <a:xfrm>
            <a:off x="4743171" y="951507"/>
            <a:ext cx="1882252" cy="47533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③ 填写投资项信息</a:t>
            </a:r>
            <a:endParaRPr lang="en-US" altLang="zh-CN" sz="1600" b="0" dirty="0" smtClean="0">
              <a:solidFill>
                <a:srgbClr val="0070C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，点击完成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23" name="标题 4"/>
          <p:cNvSpPr txBox="1">
            <a:spLocks/>
          </p:cNvSpPr>
          <p:nvPr/>
        </p:nvSpPr>
        <p:spPr>
          <a:xfrm>
            <a:off x="4622817" y="2383841"/>
            <a:ext cx="1882252" cy="47533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④ 完成的结果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171" y="2813751"/>
            <a:ext cx="4120896" cy="16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108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1.1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投资维护：添加或导入投资项、修改删除</a:t>
            </a:r>
            <a:r>
              <a:rPr lang="zh-CN" altLang="en-US" dirty="0" smtClean="0"/>
              <a:t>等</a:t>
            </a:r>
            <a:endParaRPr lang="zh-CN" altLang="en-US" sz="2000" b="1" dirty="0">
              <a:solidFill>
                <a:srgbClr val="005386"/>
              </a:solidFill>
              <a:latin typeface="Century Gothic" pitchFamily="34" charset="0"/>
              <a:ea typeface="微软雅黑" pitchFamily="34" charset="-122"/>
              <a:cs typeface="Century Gothic" pitchFamily="34" charset="0"/>
            </a:endParaRPr>
          </a:p>
        </p:txBody>
      </p:sp>
      <p:sp>
        <p:nvSpPr>
          <p:cNvPr id="3" name="标题 4"/>
          <p:cNvSpPr txBox="1">
            <a:spLocks/>
          </p:cNvSpPr>
          <p:nvPr/>
        </p:nvSpPr>
        <p:spPr>
          <a:xfrm>
            <a:off x="332009" y="545378"/>
            <a:ext cx="2234407" cy="41131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修改投资、投资项步骤：</a:t>
            </a:r>
            <a:endParaRPr lang="en-US" altLang="zh-CN" sz="1600" b="0" dirty="0" smtClean="0">
              <a:solidFill>
                <a:srgbClr val="0070C0"/>
              </a:solidFill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1746019"/>
            <a:ext cx="2411191" cy="2712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① 点击一个部或组投资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8" y="2016910"/>
            <a:ext cx="2060627" cy="20606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98656"/>
            <a:ext cx="2566550" cy="1746261"/>
          </a:xfrm>
          <a:prstGeom prst="rect">
            <a:avLst/>
          </a:prstGeom>
        </p:spPr>
      </p:pic>
      <p:sp>
        <p:nvSpPr>
          <p:cNvPr id="14" name="标题 4"/>
          <p:cNvSpPr txBox="1">
            <a:spLocks/>
          </p:cNvSpPr>
          <p:nvPr/>
        </p:nvSpPr>
        <p:spPr>
          <a:xfrm>
            <a:off x="2615049" y="871852"/>
            <a:ext cx="2411191" cy="2712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>
                <a:solidFill>
                  <a:srgbClr val="0070C0"/>
                </a:solidFill>
              </a:rPr>
              <a:t>②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点击编辑按钮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sp>
        <p:nvSpPr>
          <p:cNvPr id="16" name="标题 4"/>
          <p:cNvSpPr txBox="1">
            <a:spLocks/>
          </p:cNvSpPr>
          <p:nvPr/>
        </p:nvSpPr>
        <p:spPr>
          <a:xfrm>
            <a:off x="5663049" y="573148"/>
            <a:ext cx="2395863" cy="271298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③ 修改数据，点击完成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59" y="866863"/>
            <a:ext cx="2586712" cy="21084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326" y="3273631"/>
            <a:ext cx="2520424" cy="15915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159" y="3024472"/>
            <a:ext cx="2621280" cy="21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23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1.1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投资维护：添加或导入投资项、修改删除</a:t>
            </a:r>
            <a:r>
              <a:rPr lang="zh-CN" altLang="en-US" dirty="0" smtClean="0"/>
              <a:t>等</a:t>
            </a:r>
            <a:endParaRPr lang="zh-CN" altLang="en-US" sz="2000" b="1" dirty="0">
              <a:solidFill>
                <a:srgbClr val="005386"/>
              </a:solidFill>
              <a:latin typeface="Century Gothic" pitchFamily="34" charset="0"/>
              <a:ea typeface="微软雅黑" pitchFamily="34" charset="-122"/>
              <a:cs typeface="Century Gothic" pitchFamily="34" charset="0"/>
            </a:endParaRPr>
          </a:p>
        </p:txBody>
      </p:sp>
      <p:sp>
        <p:nvSpPr>
          <p:cNvPr id="3" name="标题 4"/>
          <p:cNvSpPr txBox="1">
            <a:spLocks/>
          </p:cNvSpPr>
          <p:nvPr/>
        </p:nvSpPr>
        <p:spPr>
          <a:xfrm>
            <a:off x="332009" y="545378"/>
            <a:ext cx="2234407" cy="41131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删除投资、投资项步骤：</a:t>
            </a:r>
            <a:endParaRPr lang="en-US" altLang="zh-CN" sz="1600" b="0" dirty="0" smtClean="0">
              <a:solidFill>
                <a:srgbClr val="0070C0"/>
              </a:solidFill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1010720"/>
            <a:ext cx="3295111" cy="279599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① 选中投资或投资项，单选或多选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5" y="1344348"/>
            <a:ext cx="2109400" cy="3004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181" y="666042"/>
            <a:ext cx="1667224" cy="1940043"/>
          </a:xfrm>
          <a:prstGeom prst="rect">
            <a:avLst/>
          </a:prstGeom>
        </p:spPr>
      </p:pic>
      <p:sp>
        <p:nvSpPr>
          <p:cNvPr id="12" name="标题 4"/>
          <p:cNvSpPr txBox="1">
            <a:spLocks/>
          </p:cNvSpPr>
          <p:nvPr/>
        </p:nvSpPr>
        <p:spPr>
          <a:xfrm>
            <a:off x="4207868" y="1010720"/>
            <a:ext cx="1748793" cy="279599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② 点击删除命令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4" y="2846413"/>
            <a:ext cx="4960356" cy="1669557"/>
          </a:xfrm>
          <a:prstGeom prst="rect">
            <a:avLst/>
          </a:prstGeom>
        </p:spPr>
      </p:pic>
      <p:sp>
        <p:nvSpPr>
          <p:cNvPr id="17" name="标题 4"/>
          <p:cNvSpPr txBox="1">
            <a:spLocks/>
          </p:cNvSpPr>
          <p:nvPr/>
        </p:nvSpPr>
        <p:spPr>
          <a:xfrm>
            <a:off x="4047569" y="2466286"/>
            <a:ext cx="1748793" cy="279599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>
                <a:solidFill>
                  <a:srgbClr val="0070C0"/>
                </a:solidFill>
              </a:rPr>
              <a:t>③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点击确定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1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2011" y="84808"/>
            <a:ext cx="6872153" cy="600992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/>
              <a:t>1.2 </a:t>
            </a:r>
            <a:r>
              <a:rPr lang="zh-CN" altLang="en-US" dirty="0"/>
              <a:t>项目</a:t>
            </a:r>
            <a:r>
              <a:rPr lang="en-US" altLang="zh-CN" dirty="0"/>
              <a:t>-</a:t>
            </a:r>
            <a:r>
              <a:rPr lang="zh-CN" altLang="en-US" dirty="0"/>
              <a:t>投资开放、投资冻结</a:t>
            </a:r>
          </a:p>
        </p:txBody>
      </p:sp>
      <p:sp>
        <p:nvSpPr>
          <p:cNvPr id="3" name="标题 4"/>
          <p:cNvSpPr txBox="1">
            <a:spLocks/>
          </p:cNvSpPr>
          <p:nvPr/>
        </p:nvSpPr>
        <p:spPr>
          <a:xfrm>
            <a:off x="332009" y="545378"/>
            <a:ext cx="2234407" cy="41131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投资开放、关闭步骤：</a:t>
            </a:r>
            <a:endParaRPr lang="en-US" altLang="zh-CN" sz="1600" b="0" dirty="0" smtClean="0">
              <a:solidFill>
                <a:srgbClr val="0070C0"/>
              </a:solidFill>
            </a:endParaRP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332009" y="1010720"/>
            <a:ext cx="3295111" cy="279599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 smtClean="0">
                <a:solidFill>
                  <a:srgbClr val="0070C0"/>
                </a:solidFill>
              </a:rPr>
              <a:t>① 点击投资开放命令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1" y="1417261"/>
            <a:ext cx="3395766" cy="14814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836" y="1560509"/>
            <a:ext cx="3682303" cy="1566808"/>
          </a:xfrm>
          <a:prstGeom prst="rect">
            <a:avLst/>
          </a:prstGeom>
        </p:spPr>
      </p:pic>
      <p:sp>
        <p:nvSpPr>
          <p:cNvPr id="13" name="标题 4"/>
          <p:cNvSpPr txBox="1">
            <a:spLocks/>
          </p:cNvSpPr>
          <p:nvPr/>
        </p:nvSpPr>
        <p:spPr>
          <a:xfrm>
            <a:off x="4518655" y="875212"/>
            <a:ext cx="3403968" cy="542050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879152" rtl="0" eaLnBrk="1" latinLnBrk="0" hangingPunct="1">
              <a:spcBef>
                <a:spcPct val="0"/>
              </a:spcBef>
              <a:buNone/>
              <a:defRPr lang="en-US" sz="2000" b="1" i="0" kern="1200" spc="0" baseline="0" noProof="0" dirty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zh-CN" altLang="en-US" sz="1600" b="0" dirty="0">
                <a:solidFill>
                  <a:srgbClr val="0070C0"/>
                </a:solidFill>
              </a:rPr>
              <a:t>②</a:t>
            </a:r>
            <a:r>
              <a:rPr lang="zh-CN" altLang="en-US" sz="1600" b="0" dirty="0" smtClean="0">
                <a:solidFill>
                  <a:srgbClr val="0070C0"/>
                </a:solidFill>
              </a:rPr>
              <a:t> 已经开放投资时，如需关闭可以点击投资关闭命令（一般不用）</a:t>
            </a:r>
            <a:endParaRPr lang="zh-CN" altLang="en-US" sz="1600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612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OVIA Collaborative MCAD Products &amp;#x0D;&amp;#x0A;based on Designer Central&amp;quot;&quot;/&gt;&lt;property id=&quot;20307&quot; value=&quot;260&quot;/&gt;&lt;/object&gt;&lt;object type=&quot;3&quot; unique_id=&quot;10005&quot;&gt;&lt;property id=&quot;20148&quot; value=&quot;5&quot;/&gt;&lt;property id=&quot;20300&quot; value=&quot;Slide 2 - &amp;quot;Proprietary Disclosure Statement&amp;quot;&quot;/&gt;&lt;property id=&quot;20307&quot; value=&quot;469&quot;/&gt;&lt;/object&gt;&lt;object type=&quot;3&quot; unique_id=&quot;10006&quot;&gt;&lt;property id=&quot;20148&quot; value=&quot;5&quot;/&gt;&lt;property id=&quot;20300&quot; value=&quot;Slide 3 - &amp;quot;Topics&amp;quot;&quot;/&gt;&lt;property id=&quot;20307&quot; value=&quot;454&quot;/&gt;&lt;/object&gt;&lt;object type=&quot;3&quot; unique_id=&quot;10007&quot;&gt;&lt;property id=&quot;20148&quot; value=&quot;5&quot;/&gt;&lt;property id=&quot;20300&quot; value=&quot;Slide 4 - &amp;quot;Topics&amp;quot;&quot;/&gt;&lt;property id=&quot;20307&quot; value=&quot;481&quot;/&gt;&lt;/object&gt;&lt;object type=&quot;3&quot; unique_id=&quot;10008&quot;&gt;&lt;property id=&quot;20148&quot; value=&quot;5&quot;/&gt;&lt;property id=&quot;20300&quot; value=&quot;Slide 5 - &amp;quot;ENOVIA Designer Central&amp;quot;&quot;/&gt;&lt;property id=&quot;20307&quot; value=&quot;468&quot;/&gt;&lt;/object&gt;&lt;object type=&quot;3&quot; unique_id=&quot;10009&quot;&gt;&lt;property id=&quot;20148&quot; value=&quot;5&quot;/&gt;&lt;property id=&quot;20300&quot; value=&quot;Slide 6 - &amp;quot;Business Issues in Design Engineering&amp;quot;&quot;/&gt;&lt;property id=&quot;20307&quot; value=&quot;444&quot;/&gt;&lt;/object&gt;&lt;object type=&quot;3&quot; unique_id=&quot;10010&quot;&gt;&lt;property id=&quot;20148&quot; value=&quot;5&quot;/&gt;&lt;property id=&quot;20300&quot; value=&quot;Slide 7 - &amp;quot;Business Goals for Design Engineering&amp;quot;&quot;/&gt;&lt;property id=&quot;20307&quot; value=&quot;445&quot;/&gt;&lt;/object&gt;&lt;object type=&quot;3&quot; unique_id=&quot;10011&quot;&gt;&lt;property id=&quot;20148&quot; value=&quot;5&quot;/&gt;&lt;property id=&quot;20300&quot; value=&quot;Slide 8 - &amp;quot;Topics&amp;quot;&quot;/&gt;&lt;property id=&quot;20307&quot; value=&quot;482&quot;/&gt;&lt;/object&gt;&lt;object type=&quot;3&quot; unique_id=&quot;10012&quot;&gt;&lt;property id=&quot;20148&quot; value=&quot;5&quot;/&gt;&lt;property id=&quot;20300&quot; value=&quot;Slide 9 - &amp;quot;What’s New ?&amp;#x0D;&amp;#x0A;New selection techniques &amp;quot;&quot;/&gt;&lt;property id=&quot;20307&quot; value=&quot;479&quot;/&gt;&lt;/object&gt;&lt;object type=&quot;3&quot; unique_id=&quot;10013&quot;&gt;&lt;property id=&quot;20148&quot; value=&quot;5&quot;/&gt;&lt;property id=&quot;20300&quot; value=&quot;Slide 10 - &amp;quot;Topics&amp;quot;&quot;/&gt;&lt;property id=&quot;20307&quot; value=&quot;483&quot;/&gt;&lt;/object&gt;&lt;object type=&quot;3&quot; unique_id=&quot;10014&quot;&gt;&lt;property id=&quot;20148&quot; value=&quot;5&quot;/&gt;&lt;property id=&quot;20300&quot; value=&quot;Slide 11 - &amp;quot;Business Value&amp;quot;&quot;/&gt;&lt;property id=&quot;20307&quot; value=&quot;281&quot;/&gt;&lt;/object&gt;&lt;object type=&quot;3&quot; unique_id=&quot;10015&quot;&gt;&lt;property id=&quot;20148&quot; value=&quot;5&quot;/&gt;&lt;property id=&quot;20300&quot; value=&quot;Slide 12 - &amp;quot;One Framework for all MCAD Applications&amp;quot;&quot;/&gt;&lt;property id=&quot;20307&quot; value=&quot;282&quot;/&gt;&lt;/object&gt;&lt;object type=&quot;3&quot; unique_id=&quot;10016&quot;&gt;&lt;property id=&quot;20148&quot; value=&quot;5&quot;/&gt;&lt;property id=&quot;20300&quot; value=&quot;Slide 13 - &amp;quot;Extend Native CAD Environment to PLM&amp;quot;&quot;/&gt;&lt;property id=&quot;20307&quot; value=&quot;283&quot;/&gt;&lt;/object&gt;&lt;object type=&quot;3&quot; unique_id=&quot;10017&quot;&gt;&lt;property id=&quot;20148&quot; value=&quot;5&quot;/&gt;&lt;property id=&quot;20300&quot; value=&quot;Slide 14 - &amp;quot;MCAD Collaboration&amp;quot;&quot;/&gt;&lt;property id=&quot;20307&quot; value=&quot;466&quot;/&gt;&lt;/object&gt;&lt;object type=&quot;3&quot; unique_id=&quot;10018&quot;&gt;&lt;property id=&quot;20148&quot; value=&quot;5&quot;/&gt;&lt;property id=&quot;20300&quot; value=&quot;Slide 15 - &amp;quot;MCAD Collaboration&amp;quot;&quot;/&gt;&lt;property id=&quot;20307&quot; value=&quot;480&quot;/&gt;&lt;/object&gt;&lt;object type=&quot;3&quot; unique_id=&quot;10019&quot;&gt;&lt;property id=&quot;20148&quot; value=&quot;5&quot;/&gt;&lt;property id=&quot;20300&quot; value=&quot;Slide 16 - &amp;quot;Baseline Storage and Retrieval&amp;quot;&quot;/&gt;&lt;property id=&quot;20307&quot; value=&quot;399&quot;/&gt;&lt;/object&gt;&lt;object type=&quot;3&quot; unique_id=&quot;10020&quot;&gt;&lt;property id=&quot;20148&quot; value=&quot;5&quot;/&gt;&lt;property id=&quot;20300&quot; value=&quot;Slide 17 - &amp;quot;Design Retrieval&amp;quot;&quot;/&gt;&lt;property id=&quot;20307&quot; value=&quot;422&quot;/&gt;&lt;/object&gt;&lt;object type=&quot;3&quot; unique_id=&quot;10021&quot;&gt;&lt;property id=&quot;20148&quot; value=&quot;5&quot;/&gt;&lt;property id=&quot;20300&quot; value=&quot;Slide 18 - &amp;quot;Organized Model Data&amp;quot;&quot;/&gt;&lt;property id=&quot;20307&quot; value=&quot;285&quot;/&gt;&lt;/object&gt;&lt;object type=&quot;3&quot; unique_id=&quot;10022&quot;&gt;&lt;property id=&quot;20148&quot; value=&quot;5&quot;/&gt;&lt;property id=&quot;20300&quot; value=&quot;Slide 19 - &amp;quot;Enterprise Data Management&amp;quot;&quot;/&gt;&lt;property id=&quot;20307&quot; value=&quot;286&quot;/&gt;&lt;/object&gt;&lt;object type=&quot;3&quot; unique_id=&quot;10023&quot;&gt;&lt;property id=&quot;20148&quot; value=&quot;5&quot;/&gt;&lt;property id=&quot;20300&quot; value=&quot;Slide 20 - &amp;quot;Local Design Management&amp;quot;&quot;/&gt;&lt;property id=&quot;20307&quot; value=&quot;287&quot;/&gt;&lt;/object&gt;&lt;object type=&quot;3&quot; unique_id=&quot;10024&quot;&gt;&lt;property id=&quot;20148&quot; value=&quot;5&quot;/&gt;&lt;property id=&quot;20300&quot; value=&quot;Slide 21 - &amp;quot;Actions/Notification&amp;quot;&quot;/&gt;&lt;property id=&quot;20307&quot; value=&quot;288&quot;/&gt;&lt;/object&gt;&lt;object type=&quot;3&quot; unique_id=&quot;10025&quot;&gt;&lt;property id=&quot;20148&quot; value=&quot;5&quot;/&gt;&lt;property id=&quot;20300&quot; value=&quot;Slide 22 - &amp;quot;Streamline Actions&amp;quot;&quot;/&gt;&lt;property id=&quot;20307&quot; value=&quot;278&quot;/&gt;&lt;/object&gt;&lt;object type=&quot;3&quot; unique_id=&quot;10026&quot;&gt;&lt;property id=&quot;20148&quot; value=&quot;5&quot;/&gt;&lt;property id=&quot;20300&quot; value=&quot;Slide 23 - &amp;quot;Navigation: Product Structure Editor&amp;quot;&quot;/&gt;&lt;property id=&quot;20307&quot; value=&quot;269&quot;/&gt;&lt;/object&gt;&lt;object type=&quot;3&quot; unique_id=&quot;10027&quot;&gt;&lt;property id=&quot;20148&quot; value=&quot;5&quot;/&gt;&lt;property id=&quot;20300&quot; value=&quot;Slide 24 - &amp;quot;Start Design: Template Creation&amp;quot;&quot;/&gt;&lt;property id=&quot;20307&quot; value=&quot;273&quot;/&gt;&lt;/object&gt;&lt;object type=&quot;3&quot; unique_id=&quot;10028&quot;&gt;&lt;property id=&quot;20148&quot; value=&quot;5&quot;/&gt;&lt;property id=&quot;20300&quot; value=&quot;Slide 25 - &amp;quot;Template Utilization: “New” Design Creation&amp;quot;&quot;/&gt;&lt;property id=&quot;20307&quot; value=&quot;274&quot;/&gt;&lt;/object&gt;&lt;object type=&quot;3&quot; unique_id=&quot;10029&quot;&gt;&lt;property id=&quot;20148&quot; value=&quot;5&quot;/&gt;&lt;property id=&quot;20300&quot; value=&quot;Slide 26 - &amp;quot;Interactive Update/Notification&amp;quot;&quot;/&gt;&lt;property id=&quot;20307&quot; value=&quot;292&quot;/&gt;&lt;/object&gt;&lt;object type=&quot;3&quot; unique_id=&quot;10030&quot;&gt;&lt;property id=&quot;20148&quot; value=&quot;5&quot;/&gt;&lt;property id=&quot;20300&quot; value=&quot;Slide 27 - &amp;quot;Direct Access to PLM Processing of CAD Data&amp;quot;&quot;/&gt;&lt;property id=&quot;20307&quot; value=&quot;404&quot;/&gt;&lt;/object&gt;&lt;object type=&quot;3&quot; unique_id=&quot;10031&quot;&gt;&lt;property id=&quot;20148&quot; value=&quot;5&quot;/&gt;&lt;property id=&quot;20300&quot; value=&quot;Slide 28 - &amp;quot;Create Seed Designs from Existing CAD Models&amp;quot;&quot;/&gt;&lt;property id=&quot;20307&quot; value=&quot;270&quot;/&gt;&lt;/object&gt;&lt;object type=&quot;3&quot; unique_id=&quot;10032&quot;&gt;&lt;property id=&quot;20148&quot; value=&quot;5&quot;/&gt;&lt;property id=&quot;20300&quot; value=&quot;Slide 29 - &amp;quot;Change Owner&amp;quot;&quot;/&gt;&lt;property id=&quot;20307&quot; value=&quot;271&quot;/&gt;&lt;/object&gt;&lt;object type=&quot;3&quot; unique_id=&quot;10033&quot;&gt;&lt;property id=&quot;20148&quot; value=&quot;5&quot;/&gt;&lt;property id=&quot;20300&quot; value=&quot;Slide 30 - &amp;quot;Attribute Synchronization During Local Load&amp;quot;&quot;/&gt;&lt;property id=&quot;20307&quot; value=&quot;314&quot;/&gt;&lt;/object&gt;&lt;object type=&quot;3&quot; unique_id=&quot;10034&quot;&gt;&lt;property id=&quot;20148&quot; value=&quot;5&quot;/&gt;&lt;property id=&quot;20300&quot; value=&quot;Slide 31 - &amp;quot;CAD Design Release to Engineering&amp;quot;&quot;/&gt;&lt;property id=&quot;20307&quot; value=&quot;293&quot;/&gt;&lt;/object&gt;&lt;object type=&quot;3&quot; unique_id=&quot;10035&quot;&gt;&lt;property id=&quot;20148&quot; value=&quot;5&quot;/&gt;&lt;property id=&quot;20300&quot; value=&quot;Slide 32 - &amp;quot;Configurable User Interface&amp;quot;&quot;/&gt;&lt;property id=&quot;20307&quot; value=&quot;392&quot;/&gt;&lt;/object&gt;&lt;object type=&quot;3&quot; unique_id=&quot;10036&quot;&gt;&lt;property id=&quot;20148&quot; value=&quot;5&quot;/&gt;&lt;property id=&quot;20300&quot; value=&quot;Slide 33 - &amp;quot;Generate Engineering BOM from CAD Structure&amp;quot;&quot;/&gt;&lt;property id=&quot;20307&quot; value=&quot;395&quot;/&gt;&lt;/object&gt;&lt;object type=&quot;3&quot; unique_id=&quot;10037&quot;&gt;&lt;property id=&quot;20148&quot; value=&quot;5&quot;/&gt;&lt;property id=&quot;20300&quot; value=&quot;Slide 34 - &amp;quot;Collaborative Design Review&amp;quot;&quot;/&gt;&lt;property id=&quot;20307&quot; value=&quot;467&quot;/&gt;&lt;/object&gt;&lt;object type=&quot;3&quot; unique_id=&quot;10038&quot;&gt;&lt;property id=&quot;20148&quot; value=&quot;5&quot;/&gt;&lt;property id=&quot;20300&quot; value=&quot;Slide 35 - &amp;quot;xCAD Collaboration&amp;quot;&quot;/&gt;&lt;property id=&quot;20307&quot; value=&quot;297&quot;/&gt;&lt;/object&gt;&lt;object type=&quot;3&quot; unique_id=&quot;10039&quot;&gt;&lt;property id=&quot;20148&quot; value=&quot;5&quot;/&gt;&lt;property id=&quot;20300&quot; value=&quot;Slide 36 - &amp;quot;Extended Framework&amp;quot;&quot;/&gt;&lt;property id=&quot;20307&quot; value=&quot;298&quot;/&gt;&lt;/object&gt;&lt;object type=&quot;3&quot; unique_id=&quot;10040&quot;&gt;&lt;property id=&quot;20148&quot; value=&quot;5&quot;/&gt;&lt;property id=&quot;20300&quot; value=&quot;Slide 37 - &amp;quot;ECAD Collaboration&amp;quot;&quot;/&gt;&lt;property id=&quot;20307&quot; value=&quot;299&quot;/&gt;&lt;/object&gt;&lt;object type=&quot;3&quot; unique_id=&quot;10041&quot;&gt;&lt;property id=&quot;20148&quot; value=&quot;5&quot;/&gt;&lt;property id=&quot;20300&quot; value=&quot;Slide 38 - &amp;quot;Optional Product: ENOVIA Collaboration for STEP (CSP)&amp;quot;&quot;/&gt;&lt;property id=&quot;20307&quot; value=&quot;416&quot;/&gt;&lt;/object&gt;&lt;object type=&quot;3&quot; unique_id=&quot;10042&quot;&gt;&lt;property id=&quot;20148&quot; value=&quot;5&quot;/&gt;&lt;property id=&quot;20300&quot; value=&quot;Slide 39 - &amp;quot;Optional Product: ENOVIA Collaboration for IGES (CIG)&amp;quot;&quot;/&gt;&lt;property id=&quot;20307&quot; value=&quot;417&quot;/&gt;&lt;/object&gt;&lt;object type=&quot;3&quot; unique_id=&quot;10044&quot;&gt;&lt;property id=&quot;20148&quot; value=&quot;5&quot;/&gt;&lt;property id=&quot;20300&quot; value=&quot;Slide 41 - &amp;quot;ENOVIA Collaborative Design for AutoCAD: Type Mapping&amp;quot;&quot;/&gt;&lt;property id=&quot;20307&quot; value=&quot;449&quot;/&gt;&lt;/object&gt;&lt;object type=&quot;3&quot; unique_id=&quot;10045&quot;&gt;&lt;property id=&quot;20148&quot; value=&quot;5&quot;/&gt;&lt;property id=&quot;20300&quot; value=&quot;Slide 42 - &amp;quot;ENOVIA Collaborative Design for Inventor: Type Mapping&amp;quot;&quot;/&gt;&lt;property id=&quot;20307&quot; value=&quot;478&quot;/&gt;&lt;/object&gt;&lt;object type=&quot;3&quot; unique_id=&quot;10046&quot;&gt;&lt;property id=&quot;20148&quot; value=&quot;5&quot;/&gt;&lt;property id=&quot;20300&quot; value=&quot;Slide 43 - &amp;quot;ENOVIA Collaborative Design for Solid Edge: Type Mapping&amp;quot;&quot;/&gt;&lt;property id=&quot;20307&quot; value=&quot;450&quot;/&gt;&lt;/object&gt;&lt;object type=&quot;3&quot; unique_id=&quot;10047&quot;&gt;&lt;property id=&quot;20148&quot; value=&quot;5&quot;/&gt;&lt;property id=&quot;20300&quot; value=&quot;Slide 44 - &amp;quot;ENOVIA Collaborative Design for MicroStation: Type Mapping&amp;quot;&quot;/&gt;&lt;property id=&quot;20307&quot; value=&quot;452&quot;/&gt;&lt;/object&gt;&lt;object type=&quot;3&quot; unique_id=&quot;10048&quot;&gt;&lt;property id=&quot;20148&quot; value=&quot;5&quot;/&gt;&lt;property id=&quot;20300&quot; value=&quot;Slide 45&quot;/&gt;&lt;property id=&quot;20307&quot; value=&quot;475&quot;/&gt;&lt;/object&gt;&lt;object type=&quot;3&quot; unique_id=&quot;10190&quot;&gt;&lt;property id=&quot;20148&quot; value=&quot;5&quot;/&gt;&lt;property id=&quot;20300&quot; value=&quot;Slide 40 - &amp;quot;Topics&amp;quot;&quot;/&gt;&lt;property id=&quot;20307&quot; value=&quot;484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3DS Corporate Template_2013">
  <a:themeElements>
    <a:clrScheme name="3DS Colors V1.0">
      <a:dk1>
        <a:srgbClr val="5B7F95"/>
      </a:dk1>
      <a:lt1>
        <a:srgbClr val="FFFFFF"/>
      </a:lt1>
      <a:dk2>
        <a:srgbClr val="001871"/>
      </a:dk2>
      <a:lt2>
        <a:srgbClr val="DA291C"/>
      </a:lt2>
      <a:accent1>
        <a:srgbClr val="5B7F95"/>
      </a:accent1>
      <a:accent2>
        <a:srgbClr val="00B2A9"/>
      </a:accent2>
      <a:accent3>
        <a:srgbClr val="FF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>
              <a:lumMod val="40000"/>
              <a:lumOff val="60000"/>
            </a:schemeClr>
          </a:solidFill>
        </a:ln>
      </a:spPr>
      <a:bodyPr rtlCol="0" anchor="ctr" anchorCtr="0"/>
      <a:lstStyle>
        <a:defPPr algn="ctr">
          <a:lnSpc>
            <a:spcPct val="150000"/>
          </a:lnSpc>
          <a:defRPr sz="1100" b="1" dirty="0">
            <a:solidFill>
              <a:srgbClr val="FF6600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FAE75A1B-07B7-44EE-BD51-20312090FF74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Enovia</Template>
  <TotalTime>73485</TotalTime>
  <Words>1452</Words>
  <Application>Microsoft Office PowerPoint</Application>
  <PresentationFormat>全屏显示(16:9)</PresentationFormat>
  <Paragraphs>152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3ds Condensed</vt:lpstr>
      <vt:lpstr>3ds Light</vt:lpstr>
      <vt:lpstr>黑体</vt:lpstr>
      <vt:lpstr>微软雅黑</vt:lpstr>
      <vt:lpstr>Arial</vt:lpstr>
      <vt:lpstr>Arial Narrow</vt:lpstr>
      <vt:lpstr>Calibri</vt:lpstr>
      <vt:lpstr>Century Gothic</vt:lpstr>
      <vt:lpstr>Wingdings</vt:lpstr>
      <vt:lpstr>Wingdings 3</vt:lpstr>
      <vt:lpstr>3DS Corporate Template_2013</vt:lpstr>
      <vt:lpstr>blank</vt:lpstr>
      <vt:lpstr>使用培训-成本管制组窗口附加 东南汽车项目管理系统</vt:lpstr>
      <vt:lpstr>PM系统项目投资管理流程</vt:lpstr>
      <vt:lpstr>CONTENTS</vt:lpstr>
      <vt:lpstr>1.1 项目-投资维护：添加或导入投资项、修改删除等</vt:lpstr>
      <vt:lpstr>1.1 项目-投资维护：添加或导入投资项、修改删除等</vt:lpstr>
      <vt:lpstr>1.1 项目-投资维护：添加或导入投资项、修改删除等</vt:lpstr>
      <vt:lpstr>1.1 项目-投资维护：添加或导入投资项、修改删除等</vt:lpstr>
      <vt:lpstr>1.1 项目-投资维护：添加或导入投资项、修改删除等</vt:lpstr>
      <vt:lpstr>1.2 项目-投资开放、投资冻结</vt:lpstr>
      <vt:lpstr>1.2 项目-投资开放、投资冻结</vt:lpstr>
      <vt:lpstr>1.3 项目-投资反灌</vt:lpstr>
      <vt:lpstr>1.3 项目-投资反灌</vt:lpstr>
      <vt:lpstr>1.4 项目-投资基线</vt:lpstr>
      <vt:lpstr>1.5 项目-投资报表</vt:lpstr>
      <vt:lpstr>1.6  项目管理-流程任务(处理投资调整单等)</vt:lpstr>
      <vt:lpstr>1.6  项目管理-流程任务(处理投资调整单等)</vt:lpstr>
      <vt:lpstr>1.7 手工创建费用申请</vt:lpstr>
      <vt:lpstr>CONTENTS</vt:lpstr>
      <vt:lpstr>2.1 项目-计划排程-损益任务添加子任务并设定期限，分派负责人、复核人</vt:lpstr>
      <vt:lpstr>2.2 项目管理-项目任务-复核任务</vt:lpstr>
      <vt:lpstr>2.3 项目-计划排程-损益任务下载各子任务的交付物</vt:lpstr>
      <vt:lpstr>2.4 项目-计划排程-损益任务上传交付物，完成任务</vt:lpstr>
      <vt:lpstr>PowerPoint 演示文稿</vt:lpstr>
    </vt:vector>
  </TitlesOfParts>
  <Company>ENOVIA MatrixOne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Teamplate</dc:title>
  <dc:subject>ENOVIA</dc:subject>
  <dc:creator>Matthew</dc:creator>
  <cp:keywords>ENOVIA</cp:keywords>
  <dc:description>Matthew.Zhang@3DS.com</dc:description>
  <cp:lastModifiedBy>Charles guo</cp:lastModifiedBy>
  <cp:revision>18403</cp:revision>
  <dcterms:created xsi:type="dcterms:W3CDTF">2008-05-28T18:58:39Z</dcterms:created>
  <dcterms:modified xsi:type="dcterms:W3CDTF">2017-04-26T02:49:28Z</dcterms:modified>
  <cp:category>ENOVIA</cp:category>
</cp:coreProperties>
</file>